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omments/modernComment_7FFFD4AA_C7002C62.xml" ContentType="application/vnd.ms-powerpoint.comment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4" r:id="rId4"/>
    <p:sldMasterId id="2147483702" r:id="rId5"/>
    <p:sldMasterId id="2147483714" r:id="rId6"/>
    <p:sldMasterId id="2147483727" r:id="rId7"/>
  </p:sldMasterIdLst>
  <p:notesMasterIdLst>
    <p:notesMasterId r:id="rId21"/>
  </p:notesMasterIdLst>
  <p:sldIdLst>
    <p:sldId id="2516" r:id="rId8"/>
    <p:sldId id="2147472539" r:id="rId9"/>
    <p:sldId id="2147472538" r:id="rId10"/>
    <p:sldId id="296" r:id="rId11"/>
    <p:sldId id="3607" r:id="rId12"/>
    <p:sldId id="300" r:id="rId13"/>
    <p:sldId id="4354" r:id="rId14"/>
    <p:sldId id="3516" r:id="rId15"/>
    <p:sldId id="2147471746" r:id="rId16"/>
    <p:sldId id="301" r:id="rId17"/>
    <p:sldId id="2147472554" r:id="rId18"/>
    <p:sldId id="2147472553" r:id="rId19"/>
    <p:sldId id="861" r:id="rId20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0" userDrawn="1">
          <p15:clr>
            <a:srgbClr val="A4A3A4"/>
          </p15:clr>
        </p15:guide>
        <p15:guide id="4" pos="5664" userDrawn="1">
          <p15:clr>
            <a:srgbClr val="A4A3A4"/>
          </p15:clr>
        </p15:guide>
        <p15:guide id="5" orient="horz" pos="132" userDrawn="1">
          <p15:clr>
            <a:srgbClr val="A4A3A4"/>
          </p15:clr>
        </p15:guide>
        <p15:guide id="6" orient="horz" pos="372" userDrawn="1">
          <p15:clr>
            <a:srgbClr val="A4A3A4"/>
          </p15:clr>
        </p15:guide>
        <p15:guide id="7" pos="48" userDrawn="1">
          <p15:clr>
            <a:srgbClr val="A4A3A4"/>
          </p15:clr>
        </p15:guide>
        <p15:guide id="9" pos="1944" userDrawn="1">
          <p15:clr>
            <a:srgbClr val="A4A3A4"/>
          </p15:clr>
        </p15:guide>
        <p15:guide id="10" orient="horz" pos="1692" userDrawn="1">
          <p15:clr>
            <a:srgbClr val="A4A3A4"/>
          </p15:clr>
        </p15:guide>
        <p15:guide id="11" pos="528" userDrawn="1">
          <p15:clr>
            <a:srgbClr val="A4A3A4"/>
          </p15:clr>
        </p15:guide>
        <p15:guide id="13" pos="3816" userDrawn="1">
          <p15:clr>
            <a:srgbClr val="A4A3A4"/>
          </p15:clr>
        </p15:guide>
        <p15:guide id="14" orient="horz" pos="1380" userDrawn="1">
          <p15:clr>
            <a:srgbClr val="A4A3A4"/>
          </p15:clr>
        </p15:guide>
        <p15:guide id="15" pos="2880" userDrawn="1">
          <p15:clr>
            <a:srgbClr val="A4A3A4"/>
          </p15:clr>
        </p15:guide>
        <p15:guide id="16" pos="1440" userDrawn="1">
          <p15:clr>
            <a:srgbClr val="A4A3A4"/>
          </p15:clr>
        </p15:guide>
        <p15:guide id="17" pos="43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99E718-D660-5C39-CF53-6D068D4FAC72}" name="Ryan Sheedy" initials="RS" userId="S::rsheedy@pulseinfoframe.com::61d2102d-152f-4563-834f-df09a14653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celyn Gordon" initials="" lastIdx="17" clrIdx="0"/>
  <p:cmAuthor id="7" name="Femida Gwadry-Sridhar" initials="FG" lastIdx="5" clrIdx="7">
    <p:extLst>
      <p:ext uri="{19B8F6BF-5375-455C-9EA6-DF929625EA0E}">
        <p15:presenceInfo xmlns:p15="http://schemas.microsoft.com/office/powerpoint/2012/main" userId="S::femida@pulseinfoframe.com::ac216f5f-0cfe-47fc-a6f5-af1a44e0c998" providerId="AD"/>
      </p:ext>
    </p:extLst>
  </p:cmAuthor>
  <p:cmAuthor id="1" name="" initials="" lastIdx="1" clrIdx="1"/>
  <p:cmAuthor id="2" name="Jill Mullan" initials="JM" lastIdx="38" clrIdx="2">
    <p:extLst>
      <p:ext uri="{19B8F6BF-5375-455C-9EA6-DF929625EA0E}">
        <p15:presenceInfo xmlns:p15="http://schemas.microsoft.com/office/powerpoint/2012/main" userId="Jill Mullan" providerId="None"/>
      </p:ext>
    </p:extLst>
  </p:cmAuthor>
  <p:cmAuthor id="3" name="Chris Ianelli" initials="CI" lastIdx="8" clrIdx="3">
    <p:extLst>
      <p:ext uri="{19B8F6BF-5375-455C-9EA6-DF929625EA0E}">
        <p15:presenceInfo xmlns:p15="http://schemas.microsoft.com/office/powerpoint/2012/main" userId="S-1-5-21-3868259791-2353939995-767412600-1111" providerId="AD"/>
      </p:ext>
    </p:extLst>
  </p:cmAuthor>
  <p:cmAuthor id="4" name="Jill Mullan" initials="JM [2]" lastIdx="1" clrIdx="4">
    <p:extLst>
      <p:ext uri="{19B8F6BF-5375-455C-9EA6-DF929625EA0E}">
        <p15:presenceInfo xmlns:p15="http://schemas.microsoft.com/office/powerpoint/2012/main" userId="d38e9f0131045739" providerId="Windows Live"/>
      </p:ext>
    </p:extLst>
  </p:cmAuthor>
  <p:cmAuthor id="5" name="Roger Witteveen" initials="RW" lastIdx="36" clrIdx="5">
    <p:extLst>
      <p:ext uri="{19B8F6BF-5375-455C-9EA6-DF929625EA0E}">
        <p15:presenceInfo xmlns:p15="http://schemas.microsoft.com/office/powerpoint/2012/main" userId="976d7d153b6a4b16" providerId="Windows Live"/>
      </p:ext>
    </p:extLst>
  </p:cmAuthor>
  <p:cmAuthor id="6" name="Roger Christopher" initials="RC" lastIdx="2" clrIdx="6">
    <p:extLst>
      <p:ext uri="{19B8F6BF-5375-455C-9EA6-DF929625EA0E}">
        <p15:presenceInfo xmlns:p15="http://schemas.microsoft.com/office/powerpoint/2012/main" userId="S::Roger.Christopher@fairmountpartners.com::e1633f69-d31a-4ad5-88cc-34cd1416cb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D6D"/>
    <a:srgbClr val="143279"/>
    <a:srgbClr val="B4B8AB"/>
    <a:srgbClr val="82B5E2"/>
    <a:srgbClr val="545E75"/>
    <a:srgbClr val="30292F"/>
    <a:srgbClr val="F6AE2D"/>
    <a:srgbClr val="1461BD"/>
    <a:srgbClr val="000000"/>
    <a:srgbClr val="00B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C06086-24E0-4DA6-9A91-31112F12DACC}">
  <a:tblStyle styleId="{E8C06086-24E0-4DA6-9A91-31112F12DA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D46DDE-6466-4CC1-84E9-A39EAAA6DD6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D6D1AC-8BE8-44A7-B33E-CCD68BBC422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BFC5B1-DB22-43BB-AED8-E5B606BD0E81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AF4"/>
          </a:solidFill>
        </a:fill>
      </a:tcStyle>
    </a:wholeTbl>
    <a:band1H>
      <a:tcTxStyle/>
      <a:tcStyle>
        <a:tcBdr/>
        <a:fill>
          <a:solidFill>
            <a:srgbClr val="CAD1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6771" autoAdjust="0"/>
    <p:restoredTop sz="95238" autoAdjust="0"/>
  </p:normalViewPr>
  <p:slideViewPr>
    <p:cSldViewPr snapToGrid="0">
      <p:cViewPr varScale="1">
        <p:scale>
          <a:sx n="147" d="100"/>
          <a:sy n="147" d="100"/>
        </p:scale>
        <p:origin x="1164" y="114"/>
      </p:cViewPr>
      <p:guideLst>
        <p:guide orient="horz" pos="660"/>
        <p:guide pos="5664"/>
        <p:guide orient="horz" pos="132"/>
        <p:guide orient="horz" pos="372"/>
        <p:guide pos="48"/>
        <p:guide pos="1944"/>
        <p:guide orient="horz" pos="1692"/>
        <p:guide pos="528"/>
        <p:guide pos="3816"/>
        <p:guide orient="horz" pos="1380"/>
        <p:guide pos="2880"/>
        <p:guide pos="1440"/>
        <p:guide pos="4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omments/modernComment_7FFFD4AA_C7002C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F62661-F262-4DB8-BAE5-EE8A16F6AE08}" authorId="{E499E718-D660-5C39-CF53-6D068D4FAC72}" created="2024-05-23T13:49:21.3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38677346" sldId="2147472554"/>
      <ac:spMk id="89" creationId="{F328A1CE-FBF8-C64C-9DF3-98B5ACF2C613}"/>
    </ac:deMkLst>
    <p188:replyLst>
      <p188:reply id="{05BE4827-861F-4502-BE2E-AB5B6F7B45DA}" authorId="{E499E718-D660-5C39-CF53-6D068D4FAC72}" created="2024-05-23T13:57:15.756">
        <p188:txBody>
          <a:bodyPr/>
          <a:lstStyle/>
          <a:p>
            <a:r>
              <a:rPr lang="en-CA"/>
              <a:t>Use posters on website as a guide to make the text sections</a:t>
            </a:r>
          </a:p>
        </p188:txBody>
      </p188:reply>
    </p188:replyLst>
    <p188:txBody>
      <a:bodyPr/>
      <a:lstStyle/>
      <a:p>
        <a:r>
          <a:rPr lang="en-CA"/>
          <a:t>Re-design for CATNAP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svg"/><Relationship Id="rId1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svg"/><Relationship Id="rId1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B26FF-8E90-2646-BD6A-6EDBDF2AC1B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93D851-71CA-2941-B9A7-A59F0E57F45A}">
      <dgm:prSet phldrT="[Text]" custT="1"/>
      <dgm:spPr/>
      <dgm:t>
        <a:bodyPr/>
        <a:lstStyle/>
        <a:p>
          <a:pPr rtl="0"/>
          <a:r>
            <a:rPr lang="en-US" sz="1000">
              <a:solidFill>
                <a:schemeClr val="bg1"/>
              </a:solidFill>
              <a:latin typeface="Roboto"/>
            </a:rPr>
            <a:t>Pulse implemented a staged, platform-enabled approach to accelerate evidence generation that scales with evolving sponsor</a:t>
          </a:r>
          <a:r>
            <a:rPr lang="en-US" sz="1000" b="0">
              <a:solidFill>
                <a:schemeClr val="bg1"/>
              </a:solidFill>
              <a:latin typeface="Roboto"/>
            </a:rPr>
            <a:t> requirements</a:t>
          </a:r>
          <a:endParaRPr lang="en-GB" sz="1000" b="0">
            <a:solidFill>
              <a:schemeClr val="bg1"/>
            </a:solidFill>
          </a:endParaRPr>
        </a:p>
      </dgm:t>
    </dgm:pt>
    <dgm:pt modelId="{224EFABB-A85C-0D47-85C5-3A93363B0BC2}" type="parTrans" cxnId="{537BFC14-B08A-AF40-98E4-3A9956190896}">
      <dgm:prSet/>
      <dgm:spPr/>
      <dgm:t>
        <a:bodyPr/>
        <a:lstStyle/>
        <a:p>
          <a:endParaRPr lang="en-GB" sz="1000"/>
        </a:p>
      </dgm:t>
    </dgm:pt>
    <dgm:pt modelId="{7A5D0C98-FDAA-4C49-92AB-13BC4D3C7E67}" type="sibTrans" cxnId="{537BFC14-B08A-AF40-98E4-3A9956190896}">
      <dgm:prSet/>
      <dgm:spPr/>
      <dgm:t>
        <a:bodyPr/>
        <a:lstStyle/>
        <a:p>
          <a:endParaRPr lang="en-GB" sz="1000"/>
        </a:p>
      </dgm:t>
    </dgm:pt>
    <dgm:pt modelId="{2923DCB8-4885-BD4A-B743-3AAD9F35AC0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000" b="1">
              <a:solidFill>
                <a:schemeClr val="tx1"/>
              </a:solidFill>
              <a:latin typeface="Roboto"/>
            </a:rPr>
            <a:t>Phase II: Platform Configuration</a:t>
          </a:r>
        </a:p>
        <a:p>
          <a:pPr algn="l"/>
          <a:r>
            <a:rPr lang="en-US" sz="1000">
              <a:solidFill>
                <a:schemeClr val="tx2"/>
              </a:solidFill>
              <a:latin typeface="Roboto"/>
            </a:rPr>
            <a:t>Configured DCM, specific data structure (clinical, genomics, PROs)</a:t>
          </a:r>
        </a:p>
        <a:p>
          <a:pPr algn="l"/>
          <a:r>
            <a:rPr kumimoji="0" lang="en-US" sz="10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Designed to support protocol and informed consent development , regulatory submissions and site onboarding</a:t>
          </a:r>
        </a:p>
      </dgm:t>
    </dgm:pt>
    <dgm:pt modelId="{33213720-316D-F44A-A4B4-1FF039B1FD6B}" type="parTrans" cxnId="{56818A3A-8850-2A4B-B5B6-58D564B5BB60}">
      <dgm:prSet/>
      <dgm:spPr/>
      <dgm:t>
        <a:bodyPr/>
        <a:lstStyle/>
        <a:p>
          <a:endParaRPr lang="en-GB" sz="1000"/>
        </a:p>
      </dgm:t>
    </dgm:pt>
    <dgm:pt modelId="{B5EA2239-2BB1-8540-BD25-FD325B6B8A72}" type="sibTrans" cxnId="{56818A3A-8850-2A4B-B5B6-58D564B5BB60}">
      <dgm:prSet/>
      <dgm:spPr/>
      <dgm:t>
        <a:bodyPr/>
        <a:lstStyle/>
        <a:p>
          <a:endParaRPr lang="en-GB" sz="1000"/>
        </a:p>
      </dgm:t>
    </dgm:pt>
    <dgm:pt modelId="{6B4C9C91-D019-9647-8A34-08C0FE16A32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0" lang="en-US" sz="1000" b="1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Roboto"/>
              <a:cs typeface="Roboto"/>
            </a:rPr>
            <a:t>Phase III: Natural History Study Execution &amp; ECA development</a:t>
          </a:r>
        </a:p>
        <a:p>
          <a:pPr algn="l"/>
          <a:r>
            <a:rPr kumimoji="0" lang="en-US" sz="10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Launching across 8 global sites with real-time analytics dashboards</a:t>
          </a:r>
        </a:p>
        <a:p>
          <a:pPr algn="l"/>
          <a:r>
            <a:rPr kumimoji="0" lang="en-US" sz="10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Collecting longitudinal, standardized data over 18 months</a:t>
          </a:r>
        </a:p>
        <a:p>
          <a:pPr algn="l"/>
          <a:r>
            <a:rPr kumimoji="0" lang="en-US" sz="1000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Developing a regulatory-ready External Control-Arm dataset</a:t>
          </a:r>
        </a:p>
      </dgm:t>
    </dgm:pt>
    <dgm:pt modelId="{7620FACB-0301-2442-9339-487B1D11C81B}" type="parTrans" cxnId="{495F15B7-0C64-F34E-9912-678AC8396472}">
      <dgm:prSet/>
      <dgm:spPr/>
      <dgm:t>
        <a:bodyPr/>
        <a:lstStyle/>
        <a:p>
          <a:endParaRPr lang="en-GB" sz="1000"/>
        </a:p>
      </dgm:t>
    </dgm:pt>
    <dgm:pt modelId="{85D01C46-1D33-1543-B9FC-53E4D0A924B3}" type="sibTrans" cxnId="{495F15B7-0C64-F34E-9912-678AC8396472}">
      <dgm:prSet/>
      <dgm:spPr/>
      <dgm:t>
        <a:bodyPr/>
        <a:lstStyle/>
        <a:p>
          <a:endParaRPr lang="en-GB" sz="1000"/>
        </a:p>
      </dgm:t>
    </dgm:pt>
    <dgm:pt modelId="{30F7F2D8-4F2E-416C-AB72-4F86404B4D1A}">
      <dgm:prSet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1000" b="1" dirty="0">
              <a:solidFill>
                <a:schemeClr val="tx1"/>
              </a:solidFill>
              <a:latin typeface="Roboto"/>
            </a:rPr>
            <a:t>Phase I:  Discovery &amp; Feasibility Analysis: </a:t>
          </a:r>
        </a:p>
        <a:p>
          <a:pPr algn="l" rtl="0"/>
          <a:r>
            <a:rPr lang="en-US" sz="1000" dirty="0">
              <a:solidFill>
                <a:schemeClr val="tx2"/>
              </a:solidFill>
              <a:latin typeface="Roboto"/>
            </a:rPr>
            <a:t>Multi-stakeholder interviews and site landscape review</a:t>
          </a:r>
        </a:p>
        <a:p>
          <a:pPr algn="l" rtl="0"/>
          <a:r>
            <a:rPr lang="en-US" sz="1000" dirty="0">
              <a:solidFill>
                <a:schemeClr val="tx2"/>
              </a:solidFill>
              <a:latin typeface="Roboto"/>
            </a:rPr>
            <a:t>Identified relevant endpoints, data availability and regulatory/scientific requirements</a:t>
          </a:r>
        </a:p>
        <a:p>
          <a:pPr algn="l" rtl="0"/>
          <a:r>
            <a:rPr lang="en-US" sz="1000" dirty="0">
              <a:solidFill>
                <a:schemeClr val="tx2"/>
              </a:solidFill>
              <a:latin typeface="Roboto"/>
            </a:rPr>
            <a:t>Assessed potential for decentralized patient recruitment</a:t>
          </a:r>
          <a:endParaRPr lang="en-US" sz="1000" dirty="0">
            <a:solidFill>
              <a:schemeClr val="tx2"/>
            </a:solidFill>
          </a:endParaRPr>
        </a:p>
      </dgm:t>
    </dgm:pt>
    <dgm:pt modelId="{E141828A-0BC0-46A1-95DD-7D241E2A2651}" type="parTrans" cxnId="{F8DD2B8D-05B1-43D8-ACA8-0ECE3EB99A4E}">
      <dgm:prSet/>
      <dgm:spPr/>
      <dgm:t>
        <a:bodyPr/>
        <a:lstStyle/>
        <a:p>
          <a:endParaRPr lang="en-US" sz="1000"/>
        </a:p>
      </dgm:t>
    </dgm:pt>
    <dgm:pt modelId="{828179C2-EB3D-4E71-88B3-DA58B19FF7D0}" type="sibTrans" cxnId="{F8DD2B8D-05B1-43D8-ACA8-0ECE3EB99A4E}">
      <dgm:prSet/>
      <dgm:spPr/>
      <dgm:t>
        <a:bodyPr/>
        <a:lstStyle/>
        <a:p>
          <a:endParaRPr lang="en-US" sz="1000"/>
        </a:p>
      </dgm:t>
    </dgm:pt>
    <dgm:pt modelId="{58F3EF66-9524-454D-A278-71300BE7ADCC}" type="pres">
      <dgm:prSet presAssocID="{0FAB26FF-8E90-2646-BD6A-6EDBDF2AC1B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895FA55-DB42-6640-8BF6-FEEC1F9DAED7}" type="pres">
      <dgm:prSet presAssocID="{9A93D851-71CA-2941-B9A7-A59F0E57F45A}" presName="root" presStyleCnt="0">
        <dgm:presLayoutVars>
          <dgm:chMax/>
          <dgm:chPref val="4"/>
        </dgm:presLayoutVars>
      </dgm:prSet>
      <dgm:spPr/>
    </dgm:pt>
    <dgm:pt modelId="{A4B08EE5-C478-B043-A6C3-5D3775A2348A}" type="pres">
      <dgm:prSet presAssocID="{9A93D851-71CA-2941-B9A7-A59F0E57F45A}" presName="rootComposite" presStyleCnt="0">
        <dgm:presLayoutVars/>
      </dgm:prSet>
      <dgm:spPr/>
    </dgm:pt>
    <dgm:pt modelId="{2BCB3655-ACF7-A547-A7B4-FCED84AF32AA}" type="pres">
      <dgm:prSet presAssocID="{9A93D851-71CA-2941-B9A7-A59F0E57F45A}" presName="rootText" presStyleLbl="node0" presStyleIdx="0" presStyleCnt="1" custScaleX="95807" custScaleY="72499">
        <dgm:presLayoutVars>
          <dgm:chMax/>
          <dgm:chPref val="4"/>
        </dgm:presLayoutVars>
      </dgm:prSet>
      <dgm:spPr/>
    </dgm:pt>
    <dgm:pt modelId="{ECD6239A-1FF8-2849-BA21-9E0F8449FB7F}" type="pres">
      <dgm:prSet presAssocID="{9A93D851-71CA-2941-B9A7-A59F0E57F45A}" presName="childShape" presStyleCnt="0">
        <dgm:presLayoutVars>
          <dgm:chMax val="0"/>
          <dgm:chPref val="0"/>
        </dgm:presLayoutVars>
      </dgm:prSet>
      <dgm:spPr/>
    </dgm:pt>
    <dgm:pt modelId="{C6973DF7-6F05-4613-8957-D619D1F44AA9}" type="pres">
      <dgm:prSet presAssocID="{30F7F2D8-4F2E-416C-AB72-4F86404B4D1A}" presName="childComposite" presStyleCnt="0">
        <dgm:presLayoutVars>
          <dgm:chMax val="0"/>
          <dgm:chPref val="0"/>
        </dgm:presLayoutVars>
      </dgm:prSet>
      <dgm:spPr/>
    </dgm:pt>
    <dgm:pt modelId="{48B76C17-2FA6-4DDA-85E8-2E360CCFB524}" type="pres">
      <dgm:prSet presAssocID="{30F7F2D8-4F2E-416C-AB72-4F86404B4D1A}" presName="Image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CE18B8E3-1297-4A5F-945D-CAEA0CBE7245}" type="pres">
      <dgm:prSet presAssocID="{30F7F2D8-4F2E-416C-AB72-4F86404B4D1A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679E48A9-74D3-F342-8E76-364A5620849F}" type="pres">
      <dgm:prSet presAssocID="{2923DCB8-4885-BD4A-B743-3AAD9F35AC05}" presName="childComposite" presStyleCnt="0">
        <dgm:presLayoutVars>
          <dgm:chMax val="0"/>
          <dgm:chPref val="0"/>
        </dgm:presLayoutVars>
      </dgm:prSet>
      <dgm:spPr/>
    </dgm:pt>
    <dgm:pt modelId="{D774F9EE-3212-184C-B23D-F5461A783B6F}" type="pres">
      <dgm:prSet presAssocID="{2923DCB8-4885-BD4A-B743-3AAD9F35AC05}" presName="Image" presStyleLbl="node1" presStyleIdx="1" presStyleCnt="3" custScaleX="96530" custScaleY="8139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f Things with solid fill"/>
        </a:ext>
      </dgm:extLst>
    </dgm:pt>
    <dgm:pt modelId="{823DAF46-B753-CD43-897D-C08070B8FF46}" type="pres">
      <dgm:prSet presAssocID="{2923DCB8-4885-BD4A-B743-3AAD9F35AC0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3B3556F-C41D-B143-85C4-F30DB087838D}" type="pres">
      <dgm:prSet presAssocID="{6B4C9C91-D019-9647-8A34-08C0FE16A320}" presName="childComposite" presStyleCnt="0">
        <dgm:presLayoutVars>
          <dgm:chMax val="0"/>
          <dgm:chPref val="0"/>
        </dgm:presLayoutVars>
      </dgm:prSet>
      <dgm:spPr/>
    </dgm:pt>
    <dgm:pt modelId="{3305D532-56D5-D844-99E0-B195A213B680}" type="pres">
      <dgm:prSet presAssocID="{6B4C9C91-D019-9647-8A34-08C0FE16A320}" presName="Image" presStyleLbl="node1" presStyleIdx="2" presStyleCnt="3" custScaleX="83814" custScaleY="8284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ld with solid fill"/>
        </a:ext>
      </dgm:extLst>
    </dgm:pt>
    <dgm:pt modelId="{7FF07ACD-B82A-6F4B-A250-04583EA46986}" type="pres">
      <dgm:prSet presAssocID="{6B4C9C91-D019-9647-8A34-08C0FE16A32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37BFC14-B08A-AF40-98E4-3A9956190896}" srcId="{0FAB26FF-8E90-2646-BD6A-6EDBDF2AC1B1}" destId="{9A93D851-71CA-2941-B9A7-A59F0E57F45A}" srcOrd="0" destOrd="0" parTransId="{224EFABB-A85C-0D47-85C5-3A93363B0BC2}" sibTransId="{7A5D0C98-FDAA-4C49-92AB-13BC4D3C7E67}"/>
    <dgm:cxn modelId="{56818A3A-8850-2A4B-B5B6-58D564B5BB60}" srcId="{9A93D851-71CA-2941-B9A7-A59F0E57F45A}" destId="{2923DCB8-4885-BD4A-B743-3AAD9F35AC05}" srcOrd="1" destOrd="0" parTransId="{33213720-316D-F44A-A4B4-1FF039B1FD6B}" sibTransId="{B5EA2239-2BB1-8540-BD25-FD325B6B8A72}"/>
    <dgm:cxn modelId="{4539F53C-8053-8C4D-9D8E-21403A776A51}" type="presOf" srcId="{0FAB26FF-8E90-2646-BD6A-6EDBDF2AC1B1}" destId="{58F3EF66-9524-454D-A278-71300BE7ADCC}" srcOrd="0" destOrd="0" presId="urn:microsoft.com/office/officeart/2008/layout/PictureAccentList"/>
    <dgm:cxn modelId="{EE36BE67-D9C1-434F-A465-308256FC74CB}" type="presOf" srcId="{30F7F2D8-4F2E-416C-AB72-4F86404B4D1A}" destId="{CE18B8E3-1297-4A5F-945D-CAEA0CBE7245}" srcOrd="0" destOrd="0" presId="urn:microsoft.com/office/officeart/2008/layout/PictureAccentList"/>
    <dgm:cxn modelId="{1677534C-4D2A-4453-B748-8BB035B93083}" type="presOf" srcId="{9A93D851-71CA-2941-B9A7-A59F0E57F45A}" destId="{2BCB3655-ACF7-A547-A7B4-FCED84AF32AA}" srcOrd="0" destOrd="0" presId="urn:microsoft.com/office/officeart/2008/layout/PictureAccentList"/>
    <dgm:cxn modelId="{049F3D56-EC06-452C-BCFA-AA366C434A1D}" type="presOf" srcId="{6B4C9C91-D019-9647-8A34-08C0FE16A320}" destId="{7FF07ACD-B82A-6F4B-A250-04583EA46986}" srcOrd="0" destOrd="0" presId="urn:microsoft.com/office/officeart/2008/layout/PictureAccentList"/>
    <dgm:cxn modelId="{F8DD2B8D-05B1-43D8-ACA8-0ECE3EB99A4E}" srcId="{9A93D851-71CA-2941-B9A7-A59F0E57F45A}" destId="{30F7F2D8-4F2E-416C-AB72-4F86404B4D1A}" srcOrd="0" destOrd="0" parTransId="{E141828A-0BC0-46A1-95DD-7D241E2A2651}" sibTransId="{828179C2-EB3D-4E71-88B3-DA58B19FF7D0}"/>
    <dgm:cxn modelId="{495F15B7-0C64-F34E-9912-678AC8396472}" srcId="{9A93D851-71CA-2941-B9A7-A59F0E57F45A}" destId="{6B4C9C91-D019-9647-8A34-08C0FE16A320}" srcOrd="2" destOrd="0" parTransId="{7620FACB-0301-2442-9339-487B1D11C81B}" sibTransId="{85D01C46-1D33-1543-B9FC-53E4D0A924B3}"/>
    <dgm:cxn modelId="{2D8A68EA-AE9B-4EC0-97D5-C153E9C0C84A}" type="presOf" srcId="{2923DCB8-4885-BD4A-B743-3AAD9F35AC05}" destId="{823DAF46-B753-CD43-897D-C08070B8FF46}" srcOrd="0" destOrd="0" presId="urn:microsoft.com/office/officeart/2008/layout/PictureAccentList"/>
    <dgm:cxn modelId="{89625DCE-0FDA-44A0-8221-BC7A6E778F94}" type="presParOf" srcId="{58F3EF66-9524-454D-A278-71300BE7ADCC}" destId="{E895FA55-DB42-6640-8BF6-FEEC1F9DAED7}" srcOrd="0" destOrd="0" presId="urn:microsoft.com/office/officeart/2008/layout/PictureAccentList"/>
    <dgm:cxn modelId="{FA51EFC8-FF6D-4D82-96AF-D7F558D3DA65}" type="presParOf" srcId="{E895FA55-DB42-6640-8BF6-FEEC1F9DAED7}" destId="{A4B08EE5-C478-B043-A6C3-5D3775A2348A}" srcOrd="0" destOrd="0" presId="urn:microsoft.com/office/officeart/2008/layout/PictureAccentList"/>
    <dgm:cxn modelId="{B7E132EF-F4FC-4956-BBF3-095EE6B9CAF5}" type="presParOf" srcId="{A4B08EE5-C478-B043-A6C3-5D3775A2348A}" destId="{2BCB3655-ACF7-A547-A7B4-FCED84AF32AA}" srcOrd="0" destOrd="0" presId="urn:microsoft.com/office/officeart/2008/layout/PictureAccentList"/>
    <dgm:cxn modelId="{58D4BA8A-4224-45F1-8030-F0A07B897849}" type="presParOf" srcId="{E895FA55-DB42-6640-8BF6-FEEC1F9DAED7}" destId="{ECD6239A-1FF8-2849-BA21-9E0F8449FB7F}" srcOrd="1" destOrd="0" presId="urn:microsoft.com/office/officeart/2008/layout/PictureAccentList"/>
    <dgm:cxn modelId="{3536C8C9-0A1B-440D-A58B-43A6B489DC1C}" type="presParOf" srcId="{ECD6239A-1FF8-2849-BA21-9E0F8449FB7F}" destId="{C6973DF7-6F05-4613-8957-D619D1F44AA9}" srcOrd="0" destOrd="0" presId="urn:microsoft.com/office/officeart/2008/layout/PictureAccentList"/>
    <dgm:cxn modelId="{724D3950-8B0B-4B12-BCEE-0166EE3962CF}" type="presParOf" srcId="{C6973DF7-6F05-4613-8957-D619D1F44AA9}" destId="{48B76C17-2FA6-4DDA-85E8-2E360CCFB524}" srcOrd="0" destOrd="0" presId="urn:microsoft.com/office/officeart/2008/layout/PictureAccentList"/>
    <dgm:cxn modelId="{7CB879FA-8C9A-422C-804C-44C885426752}" type="presParOf" srcId="{C6973DF7-6F05-4613-8957-D619D1F44AA9}" destId="{CE18B8E3-1297-4A5F-945D-CAEA0CBE7245}" srcOrd="1" destOrd="0" presId="urn:microsoft.com/office/officeart/2008/layout/PictureAccentList"/>
    <dgm:cxn modelId="{E8BFD3C8-739F-410D-A866-461557E17C1C}" type="presParOf" srcId="{ECD6239A-1FF8-2849-BA21-9E0F8449FB7F}" destId="{679E48A9-74D3-F342-8E76-364A5620849F}" srcOrd="1" destOrd="0" presId="urn:microsoft.com/office/officeart/2008/layout/PictureAccentList"/>
    <dgm:cxn modelId="{B90DD3BB-0D52-455C-8AA9-9103246F12B2}" type="presParOf" srcId="{679E48A9-74D3-F342-8E76-364A5620849F}" destId="{D774F9EE-3212-184C-B23D-F5461A783B6F}" srcOrd="0" destOrd="0" presId="urn:microsoft.com/office/officeart/2008/layout/PictureAccentList"/>
    <dgm:cxn modelId="{63846208-44BE-47A1-8038-F23FB6CE7A75}" type="presParOf" srcId="{679E48A9-74D3-F342-8E76-364A5620849F}" destId="{823DAF46-B753-CD43-897D-C08070B8FF46}" srcOrd="1" destOrd="0" presId="urn:microsoft.com/office/officeart/2008/layout/PictureAccentList"/>
    <dgm:cxn modelId="{DBA77727-DBAF-4B53-8D35-42C1649065B5}" type="presParOf" srcId="{ECD6239A-1FF8-2849-BA21-9E0F8449FB7F}" destId="{63B3556F-C41D-B143-85C4-F30DB087838D}" srcOrd="2" destOrd="0" presId="urn:microsoft.com/office/officeart/2008/layout/PictureAccentList"/>
    <dgm:cxn modelId="{FEED7954-CBD3-41F7-BFF4-0A248179A847}" type="presParOf" srcId="{63B3556F-C41D-B143-85C4-F30DB087838D}" destId="{3305D532-56D5-D844-99E0-B195A213B680}" srcOrd="0" destOrd="0" presId="urn:microsoft.com/office/officeart/2008/layout/PictureAccentList"/>
    <dgm:cxn modelId="{DB8418B6-23CC-46A1-9BDE-93E3F5D0B6C2}" type="presParOf" srcId="{63B3556F-C41D-B143-85C4-F30DB087838D}" destId="{7FF07ACD-B82A-6F4B-A250-04583EA4698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B26FF-8E90-2646-BD6A-6EDBDF2AC1B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93D851-71CA-2941-B9A7-A59F0E57F45A}">
      <dgm:prSet phldrT="[Text]" custT="1"/>
      <dgm:spPr/>
      <dgm:t>
        <a:bodyPr/>
        <a:lstStyle/>
        <a:p>
          <a:r>
            <a:rPr lang="en-US" sz="1200" b="0"/>
            <a:t>An agile an efficient, decentralized study design by Pulse and accepted by FDA for an ultra rare disease</a:t>
          </a:r>
          <a:endParaRPr lang="en-GB" sz="1200" b="0">
            <a:solidFill>
              <a:schemeClr val="bg1"/>
            </a:solidFill>
          </a:endParaRPr>
        </a:p>
      </dgm:t>
    </dgm:pt>
    <dgm:pt modelId="{224EFABB-A85C-0D47-85C5-3A93363B0BC2}" type="parTrans" cxnId="{537BFC14-B08A-AF40-98E4-3A9956190896}">
      <dgm:prSet/>
      <dgm:spPr/>
      <dgm:t>
        <a:bodyPr/>
        <a:lstStyle/>
        <a:p>
          <a:endParaRPr lang="en-GB"/>
        </a:p>
      </dgm:t>
    </dgm:pt>
    <dgm:pt modelId="{7A5D0C98-FDAA-4C49-92AB-13BC4D3C7E67}" type="sibTrans" cxnId="{537BFC14-B08A-AF40-98E4-3A9956190896}">
      <dgm:prSet/>
      <dgm:spPr/>
      <dgm:t>
        <a:bodyPr/>
        <a:lstStyle/>
        <a:p>
          <a:endParaRPr lang="en-GB"/>
        </a:p>
      </dgm:t>
    </dgm:pt>
    <dgm:pt modelId="{43B0417E-811F-7A49-A574-3B7CB418C24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The project was to support a study to assess long-term safety and immune response of a drug in pediatric patients treated before age 2 and in patients with no age restriction.</a:t>
          </a:r>
          <a:endParaRPr lang="en-GB" b="0">
            <a:solidFill>
              <a:schemeClr val="tx2"/>
            </a:solidFill>
          </a:endParaRPr>
        </a:p>
      </dgm:t>
    </dgm:pt>
    <dgm:pt modelId="{0F4A3506-FBD8-6C42-B5CE-D9455FAC683C}" type="parTrans" cxnId="{D0CF3D80-1BAE-F140-9981-6D8FABEF3AC5}">
      <dgm:prSet/>
      <dgm:spPr/>
      <dgm:t>
        <a:bodyPr/>
        <a:lstStyle/>
        <a:p>
          <a:endParaRPr lang="en-GB"/>
        </a:p>
      </dgm:t>
    </dgm:pt>
    <dgm:pt modelId="{08B2C6EF-8CCA-2C43-8D4B-FC2A74D38157}" type="sibTrans" cxnId="{D0CF3D80-1BAE-F140-9981-6D8FABEF3AC5}">
      <dgm:prSet/>
      <dgm:spPr/>
      <dgm:t>
        <a:bodyPr/>
        <a:lstStyle/>
        <a:p>
          <a:endParaRPr lang="en-GB"/>
        </a:p>
      </dgm:t>
    </dgm:pt>
    <dgm:pt modelId="{2923DCB8-4885-BD4A-B743-3AAD9F35AC0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rPr>
            <a:t>Evaluate the relationship between treatment-related antibodies and safety outcomes </a:t>
          </a: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42424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rPr>
            <a:t>Data Collection Timing: At every infusion (every 2 weeks) during dose escalation, every 3 months up to 24 months, and at 36 months.</a:t>
          </a: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rPr>
            <a:t>. 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gm:t>
    </dgm:pt>
    <dgm:pt modelId="{33213720-316D-F44A-A4B4-1FF039B1FD6B}" type="parTrans" cxnId="{56818A3A-8850-2A4B-B5B6-58D564B5BB60}">
      <dgm:prSet/>
      <dgm:spPr/>
      <dgm:t>
        <a:bodyPr/>
        <a:lstStyle/>
        <a:p>
          <a:endParaRPr lang="en-GB"/>
        </a:p>
      </dgm:t>
    </dgm:pt>
    <dgm:pt modelId="{B5EA2239-2BB1-8540-BD25-FD325B6B8A72}" type="sibTrans" cxnId="{56818A3A-8850-2A4B-B5B6-58D564B5BB60}">
      <dgm:prSet/>
      <dgm:spPr/>
      <dgm:t>
        <a:bodyPr/>
        <a:lstStyle/>
        <a:p>
          <a:endParaRPr lang="en-GB"/>
        </a:p>
      </dgm:t>
    </dgm:pt>
    <dgm:pt modelId="{6B4C9C91-D019-9647-8A34-08C0FE16A32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424242">
                  <a:lumMod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rPr>
            <a:t>A decentralized approach was implemented to reduce the burden of clinical visits, using digital technology for remote clinical data and lab test collection.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+mn-ea"/>
            <a:cs typeface="+mn-cs"/>
          </a:endParaRPr>
        </a:p>
      </dgm:t>
    </dgm:pt>
    <dgm:pt modelId="{7620FACB-0301-2442-9339-487B1D11C81B}" type="parTrans" cxnId="{495F15B7-0C64-F34E-9912-678AC8396472}">
      <dgm:prSet/>
      <dgm:spPr/>
      <dgm:t>
        <a:bodyPr/>
        <a:lstStyle/>
        <a:p>
          <a:endParaRPr lang="en-GB"/>
        </a:p>
      </dgm:t>
    </dgm:pt>
    <dgm:pt modelId="{85D01C46-1D33-1543-B9FC-53E4D0A924B3}" type="sibTrans" cxnId="{495F15B7-0C64-F34E-9912-678AC8396472}">
      <dgm:prSet/>
      <dgm:spPr/>
      <dgm:t>
        <a:bodyPr/>
        <a:lstStyle/>
        <a:p>
          <a:endParaRPr lang="en-GB"/>
        </a:p>
      </dgm:t>
    </dgm:pt>
    <dgm:pt modelId="{0068F893-D137-C241-A3B2-40A6CC4BFC7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424242">
                  <a:lumMod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rPr>
            <a:t>Decentralized design provided a variety of advantages including a more efficient approach than opening multiple sites, faster enrollment, no care transfer needed, local care convenience, reduced geographic barriers, and real-world data collection.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gm:t>
    </dgm:pt>
    <dgm:pt modelId="{062B0507-0FB0-964C-9602-C77A69A3DEEE}" type="parTrans" cxnId="{D88AB551-0876-1346-AA52-640715F3F1A8}">
      <dgm:prSet/>
      <dgm:spPr/>
      <dgm:t>
        <a:bodyPr/>
        <a:lstStyle/>
        <a:p>
          <a:endParaRPr lang="en-GB"/>
        </a:p>
      </dgm:t>
    </dgm:pt>
    <dgm:pt modelId="{1501B5F1-CB94-5841-9938-A61EE6235574}" type="sibTrans" cxnId="{D88AB551-0876-1346-AA52-640715F3F1A8}">
      <dgm:prSet/>
      <dgm:spPr/>
      <dgm:t>
        <a:bodyPr/>
        <a:lstStyle/>
        <a:p>
          <a:endParaRPr lang="en-GB"/>
        </a:p>
      </dgm:t>
    </dgm:pt>
    <dgm:pt modelId="{58F3EF66-9524-454D-A278-71300BE7ADCC}" type="pres">
      <dgm:prSet presAssocID="{0FAB26FF-8E90-2646-BD6A-6EDBDF2AC1B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895FA55-DB42-6640-8BF6-FEEC1F9DAED7}" type="pres">
      <dgm:prSet presAssocID="{9A93D851-71CA-2941-B9A7-A59F0E57F45A}" presName="root" presStyleCnt="0">
        <dgm:presLayoutVars>
          <dgm:chMax/>
          <dgm:chPref val="4"/>
        </dgm:presLayoutVars>
      </dgm:prSet>
      <dgm:spPr/>
    </dgm:pt>
    <dgm:pt modelId="{A4B08EE5-C478-B043-A6C3-5D3775A2348A}" type="pres">
      <dgm:prSet presAssocID="{9A93D851-71CA-2941-B9A7-A59F0E57F45A}" presName="rootComposite" presStyleCnt="0">
        <dgm:presLayoutVars/>
      </dgm:prSet>
      <dgm:spPr/>
    </dgm:pt>
    <dgm:pt modelId="{2BCB3655-ACF7-A547-A7B4-FCED84AF32AA}" type="pres">
      <dgm:prSet presAssocID="{9A93D851-71CA-2941-B9A7-A59F0E57F45A}" presName="rootText" presStyleLbl="node0" presStyleIdx="0" presStyleCnt="1">
        <dgm:presLayoutVars>
          <dgm:chMax/>
          <dgm:chPref val="4"/>
        </dgm:presLayoutVars>
      </dgm:prSet>
      <dgm:spPr/>
    </dgm:pt>
    <dgm:pt modelId="{ECD6239A-1FF8-2849-BA21-9E0F8449FB7F}" type="pres">
      <dgm:prSet presAssocID="{9A93D851-71CA-2941-B9A7-A59F0E57F45A}" presName="childShape" presStyleCnt="0">
        <dgm:presLayoutVars>
          <dgm:chMax val="0"/>
          <dgm:chPref val="0"/>
        </dgm:presLayoutVars>
      </dgm:prSet>
      <dgm:spPr/>
    </dgm:pt>
    <dgm:pt modelId="{A67A28E9-0B0F-0245-816F-835F0F9A3EC4}" type="pres">
      <dgm:prSet presAssocID="{43B0417E-811F-7A49-A574-3B7CB418C24F}" presName="childComposite" presStyleCnt="0">
        <dgm:presLayoutVars>
          <dgm:chMax val="0"/>
          <dgm:chPref val="0"/>
        </dgm:presLayoutVars>
      </dgm:prSet>
      <dgm:spPr/>
    </dgm:pt>
    <dgm:pt modelId="{04718D3E-715C-6449-B8C9-7B22DD1B42ED}" type="pres">
      <dgm:prSet presAssocID="{43B0417E-811F-7A49-A574-3B7CB418C24F}" presName="Image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by with solid fill"/>
        </a:ext>
      </dgm:extLst>
    </dgm:pt>
    <dgm:pt modelId="{CFA55D3E-C515-A148-AC49-B2B956F155D5}" type="pres">
      <dgm:prSet presAssocID="{43B0417E-811F-7A49-A574-3B7CB418C24F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679E48A9-74D3-F342-8E76-364A5620849F}" type="pres">
      <dgm:prSet presAssocID="{2923DCB8-4885-BD4A-B743-3AAD9F35AC05}" presName="childComposite" presStyleCnt="0">
        <dgm:presLayoutVars>
          <dgm:chMax val="0"/>
          <dgm:chPref val="0"/>
        </dgm:presLayoutVars>
      </dgm:prSet>
      <dgm:spPr/>
    </dgm:pt>
    <dgm:pt modelId="{D774F9EE-3212-184C-B23D-F5461A783B6F}" type="pres">
      <dgm:prSet presAssocID="{2923DCB8-4885-BD4A-B743-3AAD9F35AC05}" presName="Image" presStyleLbl="nod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with solid fill"/>
        </a:ext>
      </dgm:extLst>
    </dgm:pt>
    <dgm:pt modelId="{823DAF46-B753-CD43-897D-C08070B8FF46}" type="pres">
      <dgm:prSet presAssocID="{2923DCB8-4885-BD4A-B743-3AAD9F35AC0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63B3556F-C41D-B143-85C4-F30DB087838D}" type="pres">
      <dgm:prSet presAssocID="{6B4C9C91-D019-9647-8A34-08C0FE16A320}" presName="childComposite" presStyleCnt="0">
        <dgm:presLayoutVars>
          <dgm:chMax val="0"/>
          <dgm:chPref val="0"/>
        </dgm:presLayoutVars>
      </dgm:prSet>
      <dgm:spPr/>
    </dgm:pt>
    <dgm:pt modelId="{3305D532-56D5-D844-99E0-B195A213B680}" type="pres">
      <dgm:prSet presAssocID="{6B4C9C91-D019-9647-8A34-08C0FE16A320}" presName="Image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7FF07ACD-B82A-6F4B-A250-04583EA46986}" type="pres">
      <dgm:prSet presAssocID="{6B4C9C91-D019-9647-8A34-08C0FE16A320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D1BA211E-3A76-6E46-B1ED-FC0FF710C5BE}" type="pres">
      <dgm:prSet presAssocID="{0068F893-D137-C241-A3B2-40A6CC4BFC73}" presName="childComposite" presStyleCnt="0">
        <dgm:presLayoutVars>
          <dgm:chMax val="0"/>
          <dgm:chPref val="0"/>
        </dgm:presLayoutVars>
      </dgm:prSet>
      <dgm:spPr/>
    </dgm:pt>
    <dgm:pt modelId="{84450816-1D2B-984E-AFCC-D27334136243}" type="pres">
      <dgm:prSet presAssocID="{0068F893-D137-C241-A3B2-40A6CC4BFC73}" presName="Image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8DDEC014-120C-6A43-8F5E-EEBF7056D472}" type="pres">
      <dgm:prSet presAssocID="{0068F893-D137-C241-A3B2-40A6CC4BFC7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FA8C906-DFC1-7D4C-AAE2-A84C5F2E025B}" type="presOf" srcId="{2923DCB8-4885-BD4A-B743-3AAD9F35AC05}" destId="{823DAF46-B753-CD43-897D-C08070B8FF46}" srcOrd="0" destOrd="0" presId="urn:microsoft.com/office/officeart/2008/layout/PictureAccentList"/>
    <dgm:cxn modelId="{537BFC14-B08A-AF40-98E4-3A9956190896}" srcId="{0FAB26FF-8E90-2646-BD6A-6EDBDF2AC1B1}" destId="{9A93D851-71CA-2941-B9A7-A59F0E57F45A}" srcOrd="0" destOrd="0" parTransId="{224EFABB-A85C-0D47-85C5-3A93363B0BC2}" sibTransId="{7A5D0C98-FDAA-4C49-92AB-13BC4D3C7E67}"/>
    <dgm:cxn modelId="{56818A3A-8850-2A4B-B5B6-58D564B5BB60}" srcId="{9A93D851-71CA-2941-B9A7-A59F0E57F45A}" destId="{2923DCB8-4885-BD4A-B743-3AAD9F35AC05}" srcOrd="1" destOrd="0" parTransId="{33213720-316D-F44A-A4B4-1FF039B1FD6B}" sibTransId="{B5EA2239-2BB1-8540-BD25-FD325B6B8A72}"/>
    <dgm:cxn modelId="{4539F53C-8053-8C4D-9D8E-21403A776A51}" type="presOf" srcId="{0FAB26FF-8E90-2646-BD6A-6EDBDF2AC1B1}" destId="{58F3EF66-9524-454D-A278-71300BE7ADCC}" srcOrd="0" destOrd="0" presId="urn:microsoft.com/office/officeart/2008/layout/PictureAccentList"/>
    <dgm:cxn modelId="{D88AB551-0876-1346-AA52-640715F3F1A8}" srcId="{9A93D851-71CA-2941-B9A7-A59F0E57F45A}" destId="{0068F893-D137-C241-A3B2-40A6CC4BFC73}" srcOrd="3" destOrd="0" parTransId="{062B0507-0FB0-964C-9602-C77A69A3DEEE}" sibTransId="{1501B5F1-CB94-5841-9938-A61EE6235574}"/>
    <dgm:cxn modelId="{D0CF3D80-1BAE-F140-9981-6D8FABEF3AC5}" srcId="{9A93D851-71CA-2941-B9A7-A59F0E57F45A}" destId="{43B0417E-811F-7A49-A574-3B7CB418C24F}" srcOrd="0" destOrd="0" parTransId="{0F4A3506-FBD8-6C42-B5CE-D9455FAC683C}" sibTransId="{08B2C6EF-8CCA-2C43-8D4B-FC2A74D38157}"/>
    <dgm:cxn modelId="{8113C4A6-8058-304E-9420-20CF3D0AF966}" type="presOf" srcId="{43B0417E-811F-7A49-A574-3B7CB418C24F}" destId="{CFA55D3E-C515-A148-AC49-B2B956F155D5}" srcOrd="0" destOrd="0" presId="urn:microsoft.com/office/officeart/2008/layout/PictureAccentList"/>
    <dgm:cxn modelId="{D4D698AA-D051-EB4F-92BA-8E0E92CD47EC}" type="presOf" srcId="{6B4C9C91-D019-9647-8A34-08C0FE16A320}" destId="{7FF07ACD-B82A-6F4B-A250-04583EA46986}" srcOrd="0" destOrd="0" presId="urn:microsoft.com/office/officeart/2008/layout/PictureAccentList"/>
    <dgm:cxn modelId="{495F15B7-0C64-F34E-9912-678AC8396472}" srcId="{9A93D851-71CA-2941-B9A7-A59F0E57F45A}" destId="{6B4C9C91-D019-9647-8A34-08C0FE16A320}" srcOrd="2" destOrd="0" parTransId="{7620FACB-0301-2442-9339-487B1D11C81B}" sibTransId="{85D01C46-1D33-1543-B9FC-53E4D0A924B3}"/>
    <dgm:cxn modelId="{CDCAC7D3-2B28-F748-A9A4-6DC304A54C3F}" type="presOf" srcId="{0068F893-D137-C241-A3B2-40A6CC4BFC73}" destId="{8DDEC014-120C-6A43-8F5E-EEBF7056D472}" srcOrd="0" destOrd="0" presId="urn:microsoft.com/office/officeart/2008/layout/PictureAccentList"/>
    <dgm:cxn modelId="{116194DD-3965-F747-8623-6AE0343B27B7}" type="presOf" srcId="{9A93D851-71CA-2941-B9A7-A59F0E57F45A}" destId="{2BCB3655-ACF7-A547-A7B4-FCED84AF32AA}" srcOrd="0" destOrd="0" presId="urn:microsoft.com/office/officeart/2008/layout/PictureAccentList"/>
    <dgm:cxn modelId="{6B568114-D0EF-694E-88AC-1E648A6AB51F}" type="presParOf" srcId="{58F3EF66-9524-454D-A278-71300BE7ADCC}" destId="{E895FA55-DB42-6640-8BF6-FEEC1F9DAED7}" srcOrd="0" destOrd="0" presId="urn:microsoft.com/office/officeart/2008/layout/PictureAccentList"/>
    <dgm:cxn modelId="{3611D145-B331-7F42-9E92-DC24C4B3C007}" type="presParOf" srcId="{E895FA55-DB42-6640-8BF6-FEEC1F9DAED7}" destId="{A4B08EE5-C478-B043-A6C3-5D3775A2348A}" srcOrd="0" destOrd="0" presId="urn:microsoft.com/office/officeart/2008/layout/PictureAccentList"/>
    <dgm:cxn modelId="{4BA023C7-DED1-324C-9006-F31DFF455C0F}" type="presParOf" srcId="{A4B08EE5-C478-B043-A6C3-5D3775A2348A}" destId="{2BCB3655-ACF7-A547-A7B4-FCED84AF32AA}" srcOrd="0" destOrd="0" presId="urn:microsoft.com/office/officeart/2008/layout/PictureAccentList"/>
    <dgm:cxn modelId="{DE343653-7ECE-5542-8EEF-7AFE526C7A36}" type="presParOf" srcId="{E895FA55-DB42-6640-8BF6-FEEC1F9DAED7}" destId="{ECD6239A-1FF8-2849-BA21-9E0F8449FB7F}" srcOrd="1" destOrd="0" presId="urn:microsoft.com/office/officeart/2008/layout/PictureAccentList"/>
    <dgm:cxn modelId="{CAC3CBEB-5984-A74F-A4AE-F89CC71E6951}" type="presParOf" srcId="{ECD6239A-1FF8-2849-BA21-9E0F8449FB7F}" destId="{A67A28E9-0B0F-0245-816F-835F0F9A3EC4}" srcOrd="0" destOrd="0" presId="urn:microsoft.com/office/officeart/2008/layout/PictureAccentList"/>
    <dgm:cxn modelId="{BA9C80D4-8D97-D34D-A5A4-2EF1700EE27A}" type="presParOf" srcId="{A67A28E9-0B0F-0245-816F-835F0F9A3EC4}" destId="{04718D3E-715C-6449-B8C9-7B22DD1B42ED}" srcOrd="0" destOrd="0" presId="urn:microsoft.com/office/officeart/2008/layout/PictureAccentList"/>
    <dgm:cxn modelId="{194A638B-3189-0540-8A22-33C5B5ADB753}" type="presParOf" srcId="{A67A28E9-0B0F-0245-816F-835F0F9A3EC4}" destId="{CFA55D3E-C515-A148-AC49-B2B956F155D5}" srcOrd="1" destOrd="0" presId="urn:microsoft.com/office/officeart/2008/layout/PictureAccentList"/>
    <dgm:cxn modelId="{79A1954A-6110-2E4C-B9E4-DC66DEB93A14}" type="presParOf" srcId="{ECD6239A-1FF8-2849-BA21-9E0F8449FB7F}" destId="{679E48A9-74D3-F342-8E76-364A5620849F}" srcOrd="1" destOrd="0" presId="urn:microsoft.com/office/officeart/2008/layout/PictureAccentList"/>
    <dgm:cxn modelId="{6C8C3141-1376-F344-B6AC-9EA2326ADA47}" type="presParOf" srcId="{679E48A9-74D3-F342-8E76-364A5620849F}" destId="{D774F9EE-3212-184C-B23D-F5461A783B6F}" srcOrd="0" destOrd="0" presId="urn:microsoft.com/office/officeart/2008/layout/PictureAccentList"/>
    <dgm:cxn modelId="{55195994-2D77-E442-82C6-B86DD2F29F24}" type="presParOf" srcId="{679E48A9-74D3-F342-8E76-364A5620849F}" destId="{823DAF46-B753-CD43-897D-C08070B8FF46}" srcOrd="1" destOrd="0" presId="urn:microsoft.com/office/officeart/2008/layout/PictureAccentList"/>
    <dgm:cxn modelId="{7BC3A158-4FC2-7B4C-AEEB-7CFAEBB45A0B}" type="presParOf" srcId="{ECD6239A-1FF8-2849-BA21-9E0F8449FB7F}" destId="{63B3556F-C41D-B143-85C4-F30DB087838D}" srcOrd="2" destOrd="0" presId="urn:microsoft.com/office/officeart/2008/layout/PictureAccentList"/>
    <dgm:cxn modelId="{971F4837-2478-3C4A-9320-A6302FF7894B}" type="presParOf" srcId="{63B3556F-C41D-B143-85C4-F30DB087838D}" destId="{3305D532-56D5-D844-99E0-B195A213B680}" srcOrd="0" destOrd="0" presId="urn:microsoft.com/office/officeart/2008/layout/PictureAccentList"/>
    <dgm:cxn modelId="{B26FA7B5-6434-EF43-AF4A-5610F3F63D75}" type="presParOf" srcId="{63B3556F-C41D-B143-85C4-F30DB087838D}" destId="{7FF07ACD-B82A-6F4B-A250-04583EA46986}" srcOrd="1" destOrd="0" presId="urn:microsoft.com/office/officeart/2008/layout/PictureAccentList"/>
    <dgm:cxn modelId="{0AF9AF95-B400-BD4B-91AE-B8B94FF5B7EC}" type="presParOf" srcId="{ECD6239A-1FF8-2849-BA21-9E0F8449FB7F}" destId="{D1BA211E-3A76-6E46-B1ED-FC0FF710C5BE}" srcOrd="3" destOrd="0" presId="urn:microsoft.com/office/officeart/2008/layout/PictureAccentList"/>
    <dgm:cxn modelId="{E8CFBECC-D3F2-FA44-ABF4-611BDA813302}" type="presParOf" srcId="{D1BA211E-3A76-6E46-B1ED-FC0FF710C5BE}" destId="{84450816-1D2B-984E-AFCC-D27334136243}" srcOrd="0" destOrd="0" presId="urn:microsoft.com/office/officeart/2008/layout/PictureAccentList"/>
    <dgm:cxn modelId="{3B9679FE-FC9C-D543-9570-7DD2C3D221C6}" type="presParOf" srcId="{D1BA211E-3A76-6E46-B1ED-FC0FF710C5BE}" destId="{8DDEC014-120C-6A43-8F5E-EEBF7056D47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D8E0A-17C4-2B48-A612-D666ED886D7F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C88D23FF-8244-CA4F-9639-760FB8EE3D8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Real-world data (RWD) collection for GM2 gangliosidosis has long been fragmented and incomplete. </a:t>
          </a:r>
          <a:endParaRPr lang="en-GB">
            <a:solidFill>
              <a:schemeClr val="tx2"/>
            </a:solidFill>
          </a:endParaRPr>
        </a:p>
      </dgm:t>
    </dgm:pt>
    <dgm:pt modelId="{A1C03271-DF6C-7E49-A284-5A9E615CB976}" type="parTrans" cxnId="{0D743B38-43A9-844D-8E61-369345B867A9}">
      <dgm:prSet/>
      <dgm:spPr/>
      <dgm:t>
        <a:bodyPr/>
        <a:lstStyle/>
        <a:p>
          <a:endParaRPr lang="en-GB"/>
        </a:p>
      </dgm:t>
    </dgm:pt>
    <dgm:pt modelId="{03259CE0-EED7-A049-9380-D8A0398524CF}" type="sibTrans" cxnId="{0D743B38-43A9-844D-8E61-369345B867A9}">
      <dgm:prSet/>
      <dgm:spPr/>
      <dgm:t>
        <a:bodyPr/>
        <a:lstStyle/>
        <a:p>
          <a:endParaRPr lang="en-GB"/>
        </a:p>
      </dgm:t>
    </dgm:pt>
    <dgm:pt modelId="{53D28D2D-F450-6E41-B01A-65897C0F45F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By engaging clinicians, researchers, and advocates, Pulse developed a unified framework that supports transparent, high-quality data collection across drug development. </a:t>
          </a:r>
          <a:endParaRPr lang="en-GB">
            <a:solidFill>
              <a:schemeClr val="tx2"/>
            </a:solidFill>
          </a:endParaRPr>
        </a:p>
      </dgm:t>
    </dgm:pt>
    <dgm:pt modelId="{BBEA45D0-38C2-9B4C-9F9D-1E5E24224AD0}" type="parTrans" cxnId="{9FB95AE5-C058-124F-AB26-EABA44D5F17B}">
      <dgm:prSet/>
      <dgm:spPr/>
      <dgm:t>
        <a:bodyPr/>
        <a:lstStyle/>
        <a:p>
          <a:endParaRPr lang="en-GB"/>
        </a:p>
      </dgm:t>
    </dgm:pt>
    <dgm:pt modelId="{4164A149-4AFF-1A40-8989-35E15B940DB6}" type="sibTrans" cxnId="{9FB95AE5-C058-124F-AB26-EABA44D5F17B}">
      <dgm:prSet/>
      <dgm:spPr/>
      <dgm:t>
        <a:bodyPr/>
        <a:lstStyle/>
        <a:p>
          <a:endParaRPr lang="en-GB"/>
        </a:p>
      </dgm:t>
    </dgm:pt>
    <dgm:pt modelId="{20A07D5D-A9F1-F241-9970-FA21EB35AC9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This model not only improves research for GM2 but also offers a blueprint for advancing rare disease understanding more broadly.</a:t>
          </a:r>
          <a:endParaRPr lang="en-GB">
            <a:solidFill>
              <a:schemeClr val="tx2"/>
            </a:solidFill>
          </a:endParaRPr>
        </a:p>
      </dgm:t>
    </dgm:pt>
    <dgm:pt modelId="{A3395234-8E3E-5344-8134-87BF876479F8}" type="parTrans" cxnId="{61904376-956C-1845-9D1F-A8AAE97BDD74}">
      <dgm:prSet/>
      <dgm:spPr/>
      <dgm:t>
        <a:bodyPr/>
        <a:lstStyle/>
        <a:p>
          <a:endParaRPr lang="en-GB"/>
        </a:p>
      </dgm:t>
    </dgm:pt>
    <dgm:pt modelId="{287ACDE0-5363-E246-ADAD-2A36F30D30EE}" type="sibTrans" cxnId="{61904376-956C-1845-9D1F-A8AAE97BDD74}">
      <dgm:prSet/>
      <dgm:spPr/>
      <dgm:t>
        <a:bodyPr/>
        <a:lstStyle/>
        <a:p>
          <a:endParaRPr lang="en-GB"/>
        </a:p>
      </dgm:t>
    </dgm:pt>
    <dgm:pt modelId="{A9946CD4-A568-0149-A259-E18553D9250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Pulse Infoframe led a shift toward a more collaborative and standardized approach, aligning with FDA guidance and addressing key gaps such as missing clinical, genomic, and patient-reported data.</a:t>
          </a:r>
          <a:endParaRPr lang="en-GB">
            <a:solidFill>
              <a:schemeClr val="tx2"/>
            </a:solidFill>
          </a:endParaRPr>
        </a:p>
      </dgm:t>
    </dgm:pt>
    <dgm:pt modelId="{0650E76A-1B1A-ED40-9D0A-F854554A96E7}" type="parTrans" cxnId="{4117494C-D42B-9B4F-ACC3-752A008D3331}">
      <dgm:prSet/>
      <dgm:spPr/>
      <dgm:t>
        <a:bodyPr/>
        <a:lstStyle/>
        <a:p>
          <a:endParaRPr lang="en-GB"/>
        </a:p>
      </dgm:t>
    </dgm:pt>
    <dgm:pt modelId="{95D4B681-09AC-B245-86FF-BBC40FDB2B71}" type="sibTrans" cxnId="{4117494C-D42B-9B4F-ACC3-752A008D3331}">
      <dgm:prSet/>
      <dgm:spPr/>
      <dgm:t>
        <a:bodyPr/>
        <a:lstStyle/>
        <a:p>
          <a:endParaRPr lang="en-GB"/>
        </a:p>
      </dgm:t>
    </dgm:pt>
    <dgm:pt modelId="{8AA88EDF-1B03-164D-977B-40F9ADE3FB41}" type="pres">
      <dgm:prSet presAssocID="{E84D8E0A-17C4-2B48-A612-D666ED886D7F}" presName="linearFlow" presStyleCnt="0">
        <dgm:presLayoutVars>
          <dgm:dir/>
          <dgm:resizeHandles val="exact"/>
        </dgm:presLayoutVars>
      </dgm:prSet>
      <dgm:spPr/>
    </dgm:pt>
    <dgm:pt modelId="{602D3A8E-4B6F-B14D-BEF9-AA55EC39D286}" type="pres">
      <dgm:prSet presAssocID="{C88D23FF-8244-CA4F-9639-760FB8EE3D88}" presName="composite" presStyleCnt="0"/>
      <dgm:spPr/>
    </dgm:pt>
    <dgm:pt modelId="{66BAB4DD-B725-F048-B0C3-EF6493893181}" type="pres">
      <dgm:prSet presAssocID="{C88D23FF-8244-CA4F-9639-760FB8EE3D88}" presName="imgShp" presStyleLbl="fgImgPlac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with solid fill"/>
        </a:ext>
      </dgm:extLst>
    </dgm:pt>
    <dgm:pt modelId="{CA82E379-CB31-DC44-80A1-0180853C0119}" type="pres">
      <dgm:prSet presAssocID="{C88D23FF-8244-CA4F-9639-760FB8EE3D88}" presName="txShp" presStyleLbl="node1" presStyleIdx="0" presStyleCnt="4">
        <dgm:presLayoutVars>
          <dgm:bulletEnabled val="1"/>
        </dgm:presLayoutVars>
      </dgm:prSet>
      <dgm:spPr/>
    </dgm:pt>
    <dgm:pt modelId="{E93A3728-88DD-F349-8090-DB49E589CE55}" type="pres">
      <dgm:prSet presAssocID="{03259CE0-EED7-A049-9380-D8A0398524CF}" presName="spacing" presStyleCnt="0"/>
      <dgm:spPr/>
    </dgm:pt>
    <dgm:pt modelId="{BAC734F9-7EF6-254E-81C1-0FC3CBD176DD}" type="pres">
      <dgm:prSet presAssocID="{A9946CD4-A568-0149-A259-E18553D92502}" presName="composite" presStyleCnt="0"/>
      <dgm:spPr/>
    </dgm:pt>
    <dgm:pt modelId="{76E919C2-AA9E-3743-97EA-1662EF4EA0D4}" type="pres">
      <dgm:prSet presAssocID="{A9946CD4-A568-0149-A259-E18553D92502}" presName="imgShp" presStyleLbl="fgImgPlac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F6551069-206E-6C41-9788-5776C7F1D599}" type="pres">
      <dgm:prSet presAssocID="{A9946CD4-A568-0149-A259-E18553D92502}" presName="txShp" presStyleLbl="node1" presStyleIdx="1" presStyleCnt="4">
        <dgm:presLayoutVars>
          <dgm:bulletEnabled val="1"/>
        </dgm:presLayoutVars>
      </dgm:prSet>
      <dgm:spPr/>
    </dgm:pt>
    <dgm:pt modelId="{4C73930C-0DFE-684E-BC94-26343D8BD537}" type="pres">
      <dgm:prSet presAssocID="{95D4B681-09AC-B245-86FF-BBC40FDB2B71}" presName="spacing" presStyleCnt="0"/>
      <dgm:spPr/>
    </dgm:pt>
    <dgm:pt modelId="{64F5A6D2-C63A-7D43-AB1B-A1DB28F363D4}" type="pres">
      <dgm:prSet presAssocID="{53D28D2D-F450-6E41-B01A-65897C0F45F5}" presName="composite" presStyleCnt="0"/>
      <dgm:spPr/>
    </dgm:pt>
    <dgm:pt modelId="{8EAA56B8-4760-6C4D-89AC-03355F15FF12}" type="pres">
      <dgm:prSet presAssocID="{53D28D2D-F450-6E41-B01A-65897C0F45F5}" presName="imgShp" presStyleLbl="fgImgPlac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DDD46979-EA40-F14F-9FC8-C3FF4EF3EC99}" type="pres">
      <dgm:prSet presAssocID="{53D28D2D-F450-6E41-B01A-65897C0F45F5}" presName="txShp" presStyleLbl="node1" presStyleIdx="2" presStyleCnt="4">
        <dgm:presLayoutVars>
          <dgm:bulletEnabled val="1"/>
        </dgm:presLayoutVars>
      </dgm:prSet>
      <dgm:spPr/>
    </dgm:pt>
    <dgm:pt modelId="{0A239544-7AAD-8147-8EEB-BA4D4DAF14C0}" type="pres">
      <dgm:prSet presAssocID="{4164A149-4AFF-1A40-8989-35E15B940DB6}" presName="spacing" presStyleCnt="0"/>
      <dgm:spPr/>
    </dgm:pt>
    <dgm:pt modelId="{676D05EF-2004-5A41-9197-4E9EC20D089F}" type="pres">
      <dgm:prSet presAssocID="{20A07D5D-A9F1-F241-9970-FA21EB35AC94}" presName="composite" presStyleCnt="0"/>
      <dgm:spPr/>
    </dgm:pt>
    <dgm:pt modelId="{130A4174-3A8D-DD45-B53A-2E6EFC4D16E7}" type="pres">
      <dgm:prSet presAssocID="{20A07D5D-A9F1-F241-9970-FA21EB35AC94}" presName="imgShp" presStyleLbl="fgImgPlac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7639A3D1-C327-6B4C-A21F-96C747DFBFC2}" type="pres">
      <dgm:prSet presAssocID="{20A07D5D-A9F1-F241-9970-FA21EB35AC94}" presName="txShp" presStyleLbl="node1" presStyleIdx="3" presStyleCnt="4">
        <dgm:presLayoutVars>
          <dgm:bulletEnabled val="1"/>
        </dgm:presLayoutVars>
      </dgm:prSet>
      <dgm:spPr/>
    </dgm:pt>
  </dgm:ptLst>
  <dgm:cxnLst>
    <dgm:cxn modelId="{FE15442F-21D6-434B-8261-BDF059FCDC77}" type="presOf" srcId="{53D28D2D-F450-6E41-B01A-65897C0F45F5}" destId="{DDD46979-EA40-F14F-9FC8-C3FF4EF3EC99}" srcOrd="0" destOrd="0" presId="urn:microsoft.com/office/officeart/2005/8/layout/vList3"/>
    <dgm:cxn modelId="{0D743B38-43A9-844D-8E61-369345B867A9}" srcId="{E84D8E0A-17C4-2B48-A612-D666ED886D7F}" destId="{C88D23FF-8244-CA4F-9639-760FB8EE3D88}" srcOrd="0" destOrd="0" parTransId="{A1C03271-DF6C-7E49-A284-5A9E615CB976}" sibTransId="{03259CE0-EED7-A049-9380-D8A0398524CF}"/>
    <dgm:cxn modelId="{6CEE633C-32BB-9743-B5D7-AD4672FBF8CB}" type="presOf" srcId="{20A07D5D-A9F1-F241-9970-FA21EB35AC94}" destId="{7639A3D1-C327-6B4C-A21F-96C747DFBFC2}" srcOrd="0" destOrd="0" presId="urn:microsoft.com/office/officeart/2005/8/layout/vList3"/>
    <dgm:cxn modelId="{4117494C-D42B-9B4F-ACC3-752A008D3331}" srcId="{E84D8E0A-17C4-2B48-A612-D666ED886D7F}" destId="{A9946CD4-A568-0149-A259-E18553D92502}" srcOrd="1" destOrd="0" parTransId="{0650E76A-1B1A-ED40-9D0A-F854554A96E7}" sibTransId="{95D4B681-09AC-B245-86FF-BBC40FDB2B71}"/>
    <dgm:cxn modelId="{61904376-956C-1845-9D1F-A8AAE97BDD74}" srcId="{E84D8E0A-17C4-2B48-A612-D666ED886D7F}" destId="{20A07D5D-A9F1-F241-9970-FA21EB35AC94}" srcOrd="3" destOrd="0" parTransId="{A3395234-8E3E-5344-8134-87BF876479F8}" sibTransId="{287ACDE0-5363-E246-ADAD-2A36F30D30EE}"/>
    <dgm:cxn modelId="{A36E008D-D81D-DD41-9BE2-7ABDB75EA4CD}" type="presOf" srcId="{E84D8E0A-17C4-2B48-A612-D666ED886D7F}" destId="{8AA88EDF-1B03-164D-977B-40F9ADE3FB41}" srcOrd="0" destOrd="0" presId="urn:microsoft.com/office/officeart/2005/8/layout/vList3"/>
    <dgm:cxn modelId="{EB346DB5-FA65-DE4D-9B14-E042E87475FE}" type="presOf" srcId="{C88D23FF-8244-CA4F-9639-760FB8EE3D88}" destId="{CA82E379-CB31-DC44-80A1-0180853C0119}" srcOrd="0" destOrd="0" presId="urn:microsoft.com/office/officeart/2005/8/layout/vList3"/>
    <dgm:cxn modelId="{63044CC0-2D90-7E42-ACAE-EFC81210E5D4}" type="presOf" srcId="{A9946CD4-A568-0149-A259-E18553D92502}" destId="{F6551069-206E-6C41-9788-5776C7F1D599}" srcOrd="0" destOrd="0" presId="urn:microsoft.com/office/officeart/2005/8/layout/vList3"/>
    <dgm:cxn modelId="{9FB95AE5-C058-124F-AB26-EABA44D5F17B}" srcId="{E84D8E0A-17C4-2B48-A612-D666ED886D7F}" destId="{53D28D2D-F450-6E41-B01A-65897C0F45F5}" srcOrd="2" destOrd="0" parTransId="{BBEA45D0-38C2-9B4C-9F9D-1E5E24224AD0}" sibTransId="{4164A149-4AFF-1A40-8989-35E15B940DB6}"/>
    <dgm:cxn modelId="{04A8B4C2-FC07-1D4F-8903-2C421DF18408}" type="presParOf" srcId="{8AA88EDF-1B03-164D-977B-40F9ADE3FB41}" destId="{602D3A8E-4B6F-B14D-BEF9-AA55EC39D286}" srcOrd="0" destOrd="0" presId="urn:microsoft.com/office/officeart/2005/8/layout/vList3"/>
    <dgm:cxn modelId="{7588B5A3-6504-7C4D-9FE7-F1476D7BB697}" type="presParOf" srcId="{602D3A8E-4B6F-B14D-BEF9-AA55EC39D286}" destId="{66BAB4DD-B725-F048-B0C3-EF6493893181}" srcOrd="0" destOrd="0" presId="urn:microsoft.com/office/officeart/2005/8/layout/vList3"/>
    <dgm:cxn modelId="{B90EA0D7-23D8-5747-850C-B431C5DA2E71}" type="presParOf" srcId="{602D3A8E-4B6F-B14D-BEF9-AA55EC39D286}" destId="{CA82E379-CB31-DC44-80A1-0180853C0119}" srcOrd="1" destOrd="0" presId="urn:microsoft.com/office/officeart/2005/8/layout/vList3"/>
    <dgm:cxn modelId="{81D2C36F-3BFE-9549-877C-1AB2F3BC436B}" type="presParOf" srcId="{8AA88EDF-1B03-164D-977B-40F9ADE3FB41}" destId="{E93A3728-88DD-F349-8090-DB49E589CE55}" srcOrd="1" destOrd="0" presId="urn:microsoft.com/office/officeart/2005/8/layout/vList3"/>
    <dgm:cxn modelId="{207E62C7-AAC4-A04E-886E-BD1235497BC2}" type="presParOf" srcId="{8AA88EDF-1B03-164D-977B-40F9ADE3FB41}" destId="{BAC734F9-7EF6-254E-81C1-0FC3CBD176DD}" srcOrd="2" destOrd="0" presId="urn:microsoft.com/office/officeart/2005/8/layout/vList3"/>
    <dgm:cxn modelId="{23F95F73-70FD-7D44-91B2-2003CEC6D26A}" type="presParOf" srcId="{BAC734F9-7EF6-254E-81C1-0FC3CBD176DD}" destId="{76E919C2-AA9E-3743-97EA-1662EF4EA0D4}" srcOrd="0" destOrd="0" presId="urn:microsoft.com/office/officeart/2005/8/layout/vList3"/>
    <dgm:cxn modelId="{9B233920-4830-8640-9197-CE17F3949476}" type="presParOf" srcId="{BAC734F9-7EF6-254E-81C1-0FC3CBD176DD}" destId="{F6551069-206E-6C41-9788-5776C7F1D599}" srcOrd="1" destOrd="0" presId="urn:microsoft.com/office/officeart/2005/8/layout/vList3"/>
    <dgm:cxn modelId="{F29A9E6C-937B-9142-91C6-A49A3DFCB8CC}" type="presParOf" srcId="{8AA88EDF-1B03-164D-977B-40F9ADE3FB41}" destId="{4C73930C-0DFE-684E-BC94-26343D8BD537}" srcOrd="3" destOrd="0" presId="urn:microsoft.com/office/officeart/2005/8/layout/vList3"/>
    <dgm:cxn modelId="{7A5401DD-9D8D-3541-A974-FA796CBCBCF0}" type="presParOf" srcId="{8AA88EDF-1B03-164D-977B-40F9ADE3FB41}" destId="{64F5A6D2-C63A-7D43-AB1B-A1DB28F363D4}" srcOrd="4" destOrd="0" presId="urn:microsoft.com/office/officeart/2005/8/layout/vList3"/>
    <dgm:cxn modelId="{AB93D1C3-55D5-184A-AEB4-057FC9C1AE21}" type="presParOf" srcId="{64F5A6D2-C63A-7D43-AB1B-A1DB28F363D4}" destId="{8EAA56B8-4760-6C4D-89AC-03355F15FF12}" srcOrd="0" destOrd="0" presId="urn:microsoft.com/office/officeart/2005/8/layout/vList3"/>
    <dgm:cxn modelId="{6D46980E-85E1-0B4A-9807-95FECB9DEF71}" type="presParOf" srcId="{64F5A6D2-C63A-7D43-AB1B-A1DB28F363D4}" destId="{DDD46979-EA40-F14F-9FC8-C3FF4EF3EC99}" srcOrd="1" destOrd="0" presId="urn:microsoft.com/office/officeart/2005/8/layout/vList3"/>
    <dgm:cxn modelId="{CEAF8ADD-4A75-0F4E-98D6-4C2BEFF483C5}" type="presParOf" srcId="{8AA88EDF-1B03-164D-977B-40F9ADE3FB41}" destId="{0A239544-7AAD-8147-8EEB-BA4D4DAF14C0}" srcOrd="5" destOrd="0" presId="urn:microsoft.com/office/officeart/2005/8/layout/vList3"/>
    <dgm:cxn modelId="{CD7467DD-910F-5248-A757-6B908A41CD2E}" type="presParOf" srcId="{8AA88EDF-1B03-164D-977B-40F9ADE3FB41}" destId="{676D05EF-2004-5A41-9197-4E9EC20D089F}" srcOrd="6" destOrd="0" presId="urn:microsoft.com/office/officeart/2005/8/layout/vList3"/>
    <dgm:cxn modelId="{A41AD05D-C59E-C141-96DC-C4C9359D09D3}" type="presParOf" srcId="{676D05EF-2004-5A41-9197-4E9EC20D089F}" destId="{130A4174-3A8D-DD45-B53A-2E6EFC4D16E7}" srcOrd="0" destOrd="0" presId="urn:microsoft.com/office/officeart/2005/8/layout/vList3"/>
    <dgm:cxn modelId="{C383E465-76FE-AE4A-BF12-D5FC2E45090F}" type="presParOf" srcId="{676D05EF-2004-5A41-9197-4E9EC20D089F}" destId="{7639A3D1-C327-6B4C-A21F-96C747DFBF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B26FF-8E90-2646-BD6A-6EDBDF2AC1B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93D851-71CA-2941-B9A7-A59F0E57F45A}">
      <dgm:prSet phldrT="[Text]" custT="1"/>
      <dgm:spPr/>
      <dgm:t>
        <a:bodyPr/>
        <a:lstStyle/>
        <a:p>
          <a:r>
            <a:rPr lang="en-US" sz="1200">
              <a:solidFill>
                <a:schemeClr val="bg1"/>
              </a:solidFill>
              <a:latin typeface="Roboto"/>
            </a:rPr>
            <a:t>Pulse implemented a Global Unique Identifier (GUID) system to assign each patient a consistent, anonymized ID across data sources.</a:t>
          </a:r>
          <a:endParaRPr lang="en-GB" sz="1200" b="0">
            <a:solidFill>
              <a:schemeClr val="bg1"/>
            </a:solidFill>
          </a:endParaRPr>
        </a:p>
      </dgm:t>
    </dgm:pt>
    <dgm:pt modelId="{224EFABB-A85C-0D47-85C5-3A93363B0BC2}" type="parTrans" cxnId="{537BFC14-B08A-AF40-98E4-3A9956190896}">
      <dgm:prSet/>
      <dgm:spPr/>
      <dgm:t>
        <a:bodyPr/>
        <a:lstStyle/>
        <a:p>
          <a:endParaRPr lang="en-GB"/>
        </a:p>
      </dgm:t>
    </dgm:pt>
    <dgm:pt modelId="{7A5D0C98-FDAA-4C49-92AB-13BC4D3C7E67}" type="sibTrans" cxnId="{537BFC14-B08A-AF40-98E4-3A9956190896}">
      <dgm:prSet/>
      <dgm:spPr/>
      <dgm:t>
        <a:bodyPr/>
        <a:lstStyle/>
        <a:p>
          <a:endParaRPr lang="en-GB"/>
        </a:p>
      </dgm:t>
    </dgm:pt>
    <dgm:pt modelId="{43B0417E-811F-7A49-A574-3B7CB418C24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/>
            <a:buChar char="•"/>
          </a:pPr>
          <a:r>
            <a:rPr lang="en-US">
              <a:solidFill>
                <a:schemeClr val="tx2"/>
              </a:solidFill>
              <a:latin typeface="Roboto"/>
            </a:rPr>
            <a:t>GUID creation enabled secure data linkage without exposing personally identifiable information (PII).</a:t>
          </a:r>
          <a:endParaRPr lang="en-GB">
            <a:solidFill>
              <a:schemeClr val="tx2"/>
            </a:solidFill>
          </a:endParaRPr>
        </a:p>
      </dgm:t>
    </dgm:pt>
    <dgm:pt modelId="{0F4A3506-FBD8-6C42-B5CE-D9455FAC683C}" type="parTrans" cxnId="{D0CF3D80-1BAE-F140-9981-6D8FABEF3AC5}">
      <dgm:prSet/>
      <dgm:spPr/>
      <dgm:t>
        <a:bodyPr/>
        <a:lstStyle/>
        <a:p>
          <a:endParaRPr lang="en-GB"/>
        </a:p>
      </dgm:t>
    </dgm:pt>
    <dgm:pt modelId="{08B2C6EF-8CCA-2C43-8D4B-FC2A74D38157}" type="sibTrans" cxnId="{D0CF3D80-1BAE-F140-9981-6D8FABEF3AC5}">
      <dgm:prSet/>
      <dgm:spPr/>
      <dgm:t>
        <a:bodyPr/>
        <a:lstStyle/>
        <a:p>
          <a:endParaRPr lang="en-GB"/>
        </a:p>
      </dgm:t>
    </dgm:pt>
    <dgm:pt modelId="{2923DCB8-4885-BD4A-B743-3AAD9F35AC0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>
              <a:solidFill>
                <a:schemeClr val="tx2"/>
              </a:solidFill>
              <a:latin typeface="Roboto"/>
            </a:rPr>
            <a:t>Developed a privacy-preserving workflow that allows clinical sites to generate GUIDs independently which also allowed patients participating in multiple studies to be tracked and linked within the registry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gm:t>
    </dgm:pt>
    <dgm:pt modelId="{33213720-316D-F44A-A4B4-1FF039B1FD6B}" type="parTrans" cxnId="{56818A3A-8850-2A4B-B5B6-58D564B5BB60}">
      <dgm:prSet/>
      <dgm:spPr/>
      <dgm:t>
        <a:bodyPr/>
        <a:lstStyle/>
        <a:p>
          <a:endParaRPr lang="en-GB"/>
        </a:p>
      </dgm:t>
    </dgm:pt>
    <dgm:pt modelId="{B5EA2239-2BB1-8540-BD25-FD325B6B8A72}" type="sibTrans" cxnId="{56818A3A-8850-2A4B-B5B6-58D564B5BB60}">
      <dgm:prSet/>
      <dgm:spPr/>
      <dgm:t>
        <a:bodyPr/>
        <a:lstStyle/>
        <a:p>
          <a:endParaRPr lang="en-GB"/>
        </a:p>
      </dgm:t>
    </dgm:pt>
    <dgm:pt modelId="{6B4C9C91-D019-9647-8A34-08C0FE16A32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>
              <a:solidFill>
                <a:schemeClr val="tx2"/>
              </a:solidFill>
            </a:rPr>
            <a:t>Enabled a multi-sponsor registry infrastructure with clean, linkable patient data across studies which enhanced data quality and analytic depth by capturing full patient journeys across research contexts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gm:t>
    </dgm:pt>
    <dgm:pt modelId="{7620FACB-0301-2442-9339-487B1D11C81B}" type="parTrans" cxnId="{495F15B7-0C64-F34E-9912-678AC8396472}">
      <dgm:prSet/>
      <dgm:spPr/>
      <dgm:t>
        <a:bodyPr/>
        <a:lstStyle/>
        <a:p>
          <a:endParaRPr lang="en-GB"/>
        </a:p>
      </dgm:t>
    </dgm:pt>
    <dgm:pt modelId="{85D01C46-1D33-1543-B9FC-53E4D0A924B3}" type="sibTrans" cxnId="{495F15B7-0C64-F34E-9912-678AC8396472}">
      <dgm:prSet/>
      <dgm:spPr/>
      <dgm:t>
        <a:bodyPr/>
        <a:lstStyle/>
        <a:p>
          <a:endParaRPr lang="en-GB"/>
        </a:p>
      </dgm:t>
    </dgm:pt>
    <dgm:pt modelId="{0068F893-D137-C241-A3B2-40A6CC4BFC7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>
              <a:solidFill>
                <a:schemeClr val="tx2"/>
              </a:solidFill>
            </a:rPr>
            <a:t>Supported regulatory-grade evidence generation through consistent and traceable patient records which demonstrated Pulse’s ability to implement privacy-first, interoperable data systems to support real-world research in rare diseases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gm:t>
    </dgm:pt>
    <dgm:pt modelId="{062B0507-0FB0-964C-9602-C77A69A3DEEE}" type="parTrans" cxnId="{D88AB551-0876-1346-AA52-640715F3F1A8}">
      <dgm:prSet/>
      <dgm:spPr/>
      <dgm:t>
        <a:bodyPr/>
        <a:lstStyle/>
        <a:p>
          <a:endParaRPr lang="en-GB"/>
        </a:p>
      </dgm:t>
    </dgm:pt>
    <dgm:pt modelId="{1501B5F1-CB94-5841-9938-A61EE6235574}" type="sibTrans" cxnId="{D88AB551-0876-1346-AA52-640715F3F1A8}">
      <dgm:prSet/>
      <dgm:spPr/>
      <dgm:t>
        <a:bodyPr/>
        <a:lstStyle/>
        <a:p>
          <a:endParaRPr lang="en-GB"/>
        </a:p>
      </dgm:t>
    </dgm:pt>
    <dgm:pt modelId="{58F3EF66-9524-454D-A278-71300BE7ADCC}" type="pres">
      <dgm:prSet presAssocID="{0FAB26FF-8E90-2646-BD6A-6EDBDF2AC1B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895FA55-DB42-6640-8BF6-FEEC1F9DAED7}" type="pres">
      <dgm:prSet presAssocID="{9A93D851-71CA-2941-B9A7-A59F0E57F45A}" presName="root" presStyleCnt="0">
        <dgm:presLayoutVars>
          <dgm:chMax/>
          <dgm:chPref val="4"/>
        </dgm:presLayoutVars>
      </dgm:prSet>
      <dgm:spPr/>
    </dgm:pt>
    <dgm:pt modelId="{A4B08EE5-C478-B043-A6C3-5D3775A2348A}" type="pres">
      <dgm:prSet presAssocID="{9A93D851-71CA-2941-B9A7-A59F0E57F45A}" presName="rootComposite" presStyleCnt="0">
        <dgm:presLayoutVars/>
      </dgm:prSet>
      <dgm:spPr/>
    </dgm:pt>
    <dgm:pt modelId="{2BCB3655-ACF7-A547-A7B4-FCED84AF32AA}" type="pres">
      <dgm:prSet presAssocID="{9A93D851-71CA-2941-B9A7-A59F0E57F45A}" presName="rootText" presStyleLbl="node0" presStyleIdx="0" presStyleCnt="1">
        <dgm:presLayoutVars>
          <dgm:chMax/>
          <dgm:chPref val="4"/>
        </dgm:presLayoutVars>
      </dgm:prSet>
      <dgm:spPr/>
    </dgm:pt>
    <dgm:pt modelId="{ECD6239A-1FF8-2849-BA21-9E0F8449FB7F}" type="pres">
      <dgm:prSet presAssocID="{9A93D851-71CA-2941-B9A7-A59F0E57F45A}" presName="childShape" presStyleCnt="0">
        <dgm:presLayoutVars>
          <dgm:chMax val="0"/>
          <dgm:chPref val="0"/>
        </dgm:presLayoutVars>
      </dgm:prSet>
      <dgm:spPr/>
    </dgm:pt>
    <dgm:pt modelId="{A67A28E9-0B0F-0245-816F-835F0F9A3EC4}" type="pres">
      <dgm:prSet presAssocID="{43B0417E-811F-7A49-A574-3B7CB418C24F}" presName="childComposite" presStyleCnt="0">
        <dgm:presLayoutVars>
          <dgm:chMax val="0"/>
          <dgm:chPref val="0"/>
        </dgm:presLayoutVars>
      </dgm:prSet>
      <dgm:spPr/>
    </dgm:pt>
    <dgm:pt modelId="{04718D3E-715C-6449-B8C9-7B22DD1B42ED}" type="pres">
      <dgm:prSet presAssocID="{43B0417E-811F-7A49-A574-3B7CB418C24F}" presName="Image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 with solid fill"/>
        </a:ext>
      </dgm:extLst>
    </dgm:pt>
    <dgm:pt modelId="{CFA55D3E-C515-A148-AC49-B2B956F155D5}" type="pres">
      <dgm:prSet presAssocID="{43B0417E-811F-7A49-A574-3B7CB418C24F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679E48A9-74D3-F342-8E76-364A5620849F}" type="pres">
      <dgm:prSet presAssocID="{2923DCB8-4885-BD4A-B743-3AAD9F35AC05}" presName="childComposite" presStyleCnt="0">
        <dgm:presLayoutVars>
          <dgm:chMax val="0"/>
          <dgm:chPref val="0"/>
        </dgm:presLayoutVars>
      </dgm:prSet>
      <dgm:spPr/>
    </dgm:pt>
    <dgm:pt modelId="{D774F9EE-3212-184C-B23D-F5461A783B6F}" type="pres">
      <dgm:prSet presAssocID="{2923DCB8-4885-BD4A-B743-3AAD9F35AC05}" presName="Image" presStyleLbl="nod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 with solid fill"/>
        </a:ext>
      </dgm:extLst>
    </dgm:pt>
    <dgm:pt modelId="{823DAF46-B753-CD43-897D-C08070B8FF46}" type="pres">
      <dgm:prSet presAssocID="{2923DCB8-4885-BD4A-B743-3AAD9F35AC0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63B3556F-C41D-B143-85C4-F30DB087838D}" type="pres">
      <dgm:prSet presAssocID="{6B4C9C91-D019-9647-8A34-08C0FE16A320}" presName="childComposite" presStyleCnt="0">
        <dgm:presLayoutVars>
          <dgm:chMax val="0"/>
          <dgm:chPref val="0"/>
        </dgm:presLayoutVars>
      </dgm:prSet>
      <dgm:spPr/>
    </dgm:pt>
    <dgm:pt modelId="{3305D532-56D5-D844-99E0-B195A213B680}" type="pres">
      <dgm:prSet presAssocID="{6B4C9C91-D019-9647-8A34-08C0FE16A320}" presName="Image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 with solid fill"/>
        </a:ext>
      </dgm:extLst>
    </dgm:pt>
    <dgm:pt modelId="{7FF07ACD-B82A-6F4B-A250-04583EA46986}" type="pres">
      <dgm:prSet presAssocID="{6B4C9C91-D019-9647-8A34-08C0FE16A320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D1BA211E-3A76-6E46-B1ED-FC0FF710C5BE}" type="pres">
      <dgm:prSet presAssocID="{0068F893-D137-C241-A3B2-40A6CC4BFC73}" presName="childComposite" presStyleCnt="0">
        <dgm:presLayoutVars>
          <dgm:chMax val="0"/>
          <dgm:chPref val="0"/>
        </dgm:presLayoutVars>
      </dgm:prSet>
      <dgm:spPr/>
    </dgm:pt>
    <dgm:pt modelId="{84450816-1D2B-984E-AFCC-D27334136243}" type="pres">
      <dgm:prSet presAssocID="{0068F893-D137-C241-A3B2-40A6CC4BFC73}" presName="Image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8DDEC014-120C-6A43-8F5E-EEBF7056D472}" type="pres">
      <dgm:prSet presAssocID="{0068F893-D137-C241-A3B2-40A6CC4BFC7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FA8C906-DFC1-7D4C-AAE2-A84C5F2E025B}" type="presOf" srcId="{2923DCB8-4885-BD4A-B743-3AAD9F35AC05}" destId="{823DAF46-B753-CD43-897D-C08070B8FF46}" srcOrd="0" destOrd="0" presId="urn:microsoft.com/office/officeart/2008/layout/PictureAccentList"/>
    <dgm:cxn modelId="{537BFC14-B08A-AF40-98E4-3A9956190896}" srcId="{0FAB26FF-8E90-2646-BD6A-6EDBDF2AC1B1}" destId="{9A93D851-71CA-2941-B9A7-A59F0E57F45A}" srcOrd="0" destOrd="0" parTransId="{224EFABB-A85C-0D47-85C5-3A93363B0BC2}" sibTransId="{7A5D0C98-FDAA-4C49-92AB-13BC4D3C7E67}"/>
    <dgm:cxn modelId="{56818A3A-8850-2A4B-B5B6-58D564B5BB60}" srcId="{9A93D851-71CA-2941-B9A7-A59F0E57F45A}" destId="{2923DCB8-4885-BD4A-B743-3AAD9F35AC05}" srcOrd="1" destOrd="0" parTransId="{33213720-316D-F44A-A4B4-1FF039B1FD6B}" sibTransId="{B5EA2239-2BB1-8540-BD25-FD325B6B8A72}"/>
    <dgm:cxn modelId="{4539F53C-8053-8C4D-9D8E-21403A776A51}" type="presOf" srcId="{0FAB26FF-8E90-2646-BD6A-6EDBDF2AC1B1}" destId="{58F3EF66-9524-454D-A278-71300BE7ADCC}" srcOrd="0" destOrd="0" presId="urn:microsoft.com/office/officeart/2008/layout/PictureAccentList"/>
    <dgm:cxn modelId="{D88AB551-0876-1346-AA52-640715F3F1A8}" srcId="{9A93D851-71CA-2941-B9A7-A59F0E57F45A}" destId="{0068F893-D137-C241-A3B2-40A6CC4BFC73}" srcOrd="3" destOrd="0" parTransId="{062B0507-0FB0-964C-9602-C77A69A3DEEE}" sibTransId="{1501B5F1-CB94-5841-9938-A61EE6235574}"/>
    <dgm:cxn modelId="{D0CF3D80-1BAE-F140-9981-6D8FABEF3AC5}" srcId="{9A93D851-71CA-2941-B9A7-A59F0E57F45A}" destId="{43B0417E-811F-7A49-A574-3B7CB418C24F}" srcOrd="0" destOrd="0" parTransId="{0F4A3506-FBD8-6C42-B5CE-D9455FAC683C}" sibTransId="{08B2C6EF-8CCA-2C43-8D4B-FC2A74D38157}"/>
    <dgm:cxn modelId="{8113C4A6-8058-304E-9420-20CF3D0AF966}" type="presOf" srcId="{43B0417E-811F-7A49-A574-3B7CB418C24F}" destId="{CFA55D3E-C515-A148-AC49-B2B956F155D5}" srcOrd="0" destOrd="0" presId="urn:microsoft.com/office/officeart/2008/layout/PictureAccentList"/>
    <dgm:cxn modelId="{D4D698AA-D051-EB4F-92BA-8E0E92CD47EC}" type="presOf" srcId="{6B4C9C91-D019-9647-8A34-08C0FE16A320}" destId="{7FF07ACD-B82A-6F4B-A250-04583EA46986}" srcOrd="0" destOrd="0" presId="urn:microsoft.com/office/officeart/2008/layout/PictureAccentList"/>
    <dgm:cxn modelId="{495F15B7-0C64-F34E-9912-678AC8396472}" srcId="{9A93D851-71CA-2941-B9A7-A59F0E57F45A}" destId="{6B4C9C91-D019-9647-8A34-08C0FE16A320}" srcOrd="2" destOrd="0" parTransId="{7620FACB-0301-2442-9339-487B1D11C81B}" sibTransId="{85D01C46-1D33-1543-B9FC-53E4D0A924B3}"/>
    <dgm:cxn modelId="{CDCAC7D3-2B28-F748-A9A4-6DC304A54C3F}" type="presOf" srcId="{0068F893-D137-C241-A3B2-40A6CC4BFC73}" destId="{8DDEC014-120C-6A43-8F5E-EEBF7056D472}" srcOrd="0" destOrd="0" presId="urn:microsoft.com/office/officeart/2008/layout/PictureAccentList"/>
    <dgm:cxn modelId="{116194DD-3965-F747-8623-6AE0343B27B7}" type="presOf" srcId="{9A93D851-71CA-2941-B9A7-A59F0E57F45A}" destId="{2BCB3655-ACF7-A547-A7B4-FCED84AF32AA}" srcOrd="0" destOrd="0" presId="urn:microsoft.com/office/officeart/2008/layout/PictureAccentList"/>
    <dgm:cxn modelId="{6B568114-D0EF-694E-88AC-1E648A6AB51F}" type="presParOf" srcId="{58F3EF66-9524-454D-A278-71300BE7ADCC}" destId="{E895FA55-DB42-6640-8BF6-FEEC1F9DAED7}" srcOrd="0" destOrd="0" presId="urn:microsoft.com/office/officeart/2008/layout/PictureAccentList"/>
    <dgm:cxn modelId="{3611D145-B331-7F42-9E92-DC24C4B3C007}" type="presParOf" srcId="{E895FA55-DB42-6640-8BF6-FEEC1F9DAED7}" destId="{A4B08EE5-C478-B043-A6C3-5D3775A2348A}" srcOrd="0" destOrd="0" presId="urn:microsoft.com/office/officeart/2008/layout/PictureAccentList"/>
    <dgm:cxn modelId="{4BA023C7-DED1-324C-9006-F31DFF455C0F}" type="presParOf" srcId="{A4B08EE5-C478-B043-A6C3-5D3775A2348A}" destId="{2BCB3655-ACF7-A547-A7B4-FCED84AF32AA}" srcOrd="0" destOrd="0" presId="urn:microsoft.com/office/officeart/2008/layout/PictureAccentList"/>
    <dgm:cxn modelId="{DE343653-7ECE-5542-8EEF-7AFE526C7A36}" type="presParOf" srcId="{E895FA55-DB42-6640-8BF6-FEEC1F9DAED7}" destId="{ECD6239A-1FF8-2849-BA21-9E0F8449FB7F}" srcOrd="1" destOrd="0" presId="urn:microsoft.com/office/officeart/2008/layout/PictureAccentList"/>
    <dgm:cxn modelId="{CAC3CBEB-5984-A74F-A4AE-F89CC71E6951}" type="presParOf" srcId="{ECD6239A-1FF8-2849-BA21-9E0F8449FB7F}" destId="{A67A28E9-0B0F-0245-816F-835F0F9A3EC4}" srcOrd="0" destOrd="0" presId="urn:microsoft.com/office/officeart/2008/layout/PictureAccentList"/>
    <dgm:cxn modelId="{BA9C80D4-8D97-D34D-A5A4-2EF1700EE27A}" type="presParOf" srcId="{A67A28E9-0B0F-0245-816F-835F0F9A3EC4}" destId="{04718D3E-715C-6449-B8C9-7B22DD1B42ED}" srcOrd="0" destOrd="0" presId="urn:microsoft.com/office/officeart/2008/layout/PictureAccentList"/>
    <dgm:cxn modelId="{194A638B-3189-0540-8A22-33C5B5ADB753}" type="presParOf" srcId="{A67A28E9-0B0F-0245-816F-835F0F9A3EC4}" destId="{CFA55D3E-C515-A148-AC49-B2B956F155D5}" srcOrd="1" destOrd="0" presId="urn:microsoft.com/office/officeart/2008/layout/PictureAccentList"/>
    <dgm:cxn modelId="{79A1954A-6110-2E4C-B9E4-DC66DEB93A14}" type="presParOf" srcId="{ECD6239A-1FF8-2849-BA21-9E0F8449FB7F}" destId="{679E48A9-74D3-F342-8E76-364A5620849F}" srcOrd="1" destOrd="0" presId="urn:microsoft.com/office/officeart/2008/layout/PictureAccentList"/>
    <dgm:cxn modelId="{6C8C3141-1376-F344-B6AC-9EA2326ADA47}" type="presParOf" srcId="{679E48A9-74D3-F342-8E76-364A5620849F}" destId="{D774F9EE-3212-184C-B23D-F5461A783B6F}" srcOrd="0" destOrd="0" presId="urn:microsoft.com/office/officeart/2008/layout/PictureAccentList"/>
    <dgm:cxn modelId="{55195994-2D77-E442-82C6-B86DD2F29F24}" type="presParOf" srcId="{679E48A9-74D3-F342-8E76-364A5620849F}" destId="{823DAF46-B753-CD43-897D-C08070B8FF46}" srcOrd="1" destOrd="0" presId="urn:microsoft.com/office/officeart/2008/layout/PictureAccentList"/>
    <dgm:cxn modelId="{7BC3A158-4FC2-7B4C-AEEB-7CFAEBB45A0B}" type="presParOf" srcId="{ECD6239A-1FF8-2849-BA21-9E0F8449FB7F}" destId="{63B3556F-C41D-B143-85C4-F30DB087838D}" srcOrd="2" destOrd="0" presId="urn:microsoft.com/office/officeart/2008/layout/PictureAccentList"/>
    <dgm:cxn modelId="{971F4837-2478-3C4A-9320-A6302FF7894B}" type="presParOf" srcId="{63B3556F-C41D-B143-85C4-F30DB087838D}" destId="{3305D532-56D5-D844-99E0-B195A213B680}" srcOrd="0" destOrd="0" presId="urn:microsoft.com/office/officeart/2008/layout/PictureAccentList"/>
    <dgm:cxn modelId="{B26FA7B5-6434-EF43-AF4A-5610F3F63D75}" type="presParOf" srcId="{63B3556F-C41D-B143-85C4-F30DB087838D}" destId="{7FF07ACD-B82A-6F4B-A250-04583EA46986}" srcOrd="1" destOrd="0" presId="urn:microsoft.com/office/officeart/2008/layout/PictureAccentList"/>
    <dgm:cxn modelId="{0AF9AF95-B400-BD4B-91AE-B8B94FF5B7EC}" type="presParOf" srcId="{ECD6239A-1FF8-2849-BA21-9E0F8449FB7F}" destId="{D1BA211E-3A76-6E46-B1ED-FC0FF710C5BE}" srcOrd="3" destOrd="0" presId="urn:microsoft.com/office/officeart/2008/layout/PictureAccentList"/>
    <dgm:cxn modelId="{E8CFBECC-D3F2-FA44-ABF4-611BDA813302}" type="presParOf" srcId="{D1BA211E-3A76-6E46-B1ED-FC0FF710C5BE}" destId="{84450816-1D2B-984E-AFCC-D27334136243}" srcOrd="0" destOrd="0" presId="urn:microsoft.com/office/officeart/2008/layout/PictureAccentList"/>
    <dgm:cxn modelId="{3B9679FE-FC9C-D543-9570-7DD2C3D221C6}" type="presParOf" srcId="{D1BA211E-3A76-6E46-B1ED-FC0FF710C5BE}" destId="{8DDEC014-120C-6A43-8F5E-EEBF7056D47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AB26FF-8E90-2646-BD6A-6EDBDF2AC1B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93D851-71CA-2941-B9A7-A59F0E57F45A}">
      <dgm:prSet phldrT="[Text]" custT="1"/>
      <dgm:spPr/>
      <dgm:t>
        <a:bodyPr/>
        <a:lstStyle/>
        <a:p>
          <a:r>
            <a:rPr kumimoji="0" lang="en-US" sz="12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rPr>
            <a:t>Launched in August 2023, this IRB-approved, decentralized, </a:t>
          </a:r>
          <a:r>
            <a:rPr kumimoji="0" lang="en-US" sz="1200" b="0" i="0" u="none" strike="noStrike" cap="none" spc="0" normalizeH="0" baseline="0" noProof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rPr>
            <a:t>ambispective</a:t>
          </a:r>
          <a:r>
            <a:rPr kumimoji="0" lang="en-US" sz="12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rPr>
            <a:t>, longitudinal natural history study has over 450 fully consented adult and minor participants</a:t>
          </a:r>
          <a:endParaRPr lang="en-GB" sz="1200" b="0">
            <a:solidFill>
              <a:schemeClr val="bg1"/>
            </a:solidFill>
          </a:endParaRPr>
        </a:p>
      </dgm:t>
    </dgm:pt>
    <dgm:pt modelId="{224EFABB-A85C-0D47-85C5-3A93363B0BC2}" type="parTrans" cxnId="{537BFC14-B08A-AF40-98E4-3A9956190896}">
      <dgm:prSet/>
      <dgm:spPr/>
      <dgm:t>
        <a:bodyPr/>
        <a:lstStyle/>
        <a:p>
          <a:endParaRPr lang="en-GB"/>
        </a:p>
      </dgm:t>
    </dgm:pt>
    <dgm:pt modelId="{7A5D0C98-FDAA-4C49-92AB-13BC4D3C7E67}" type="sibTrans" cxnId="{537BFC14-B08A-AF40-98E4-3A9956190896}">
      <dgm:prSet/>
      <dgm:spPr/>
      <dgm:t>
        <a:bodyPr/>
        <a:lstStyle/>
        <a:p>
          <a:endParaRPr lang="en-GB"/>
        </a:p>
      </dgm:t>
    </dgm:pt>
    <dgm:pt modelId="{43B0417E-811F-7A49-A574-3B7CB418C24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Collaborative approach with patient engagement </a:t>
          </a: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group played a vital role in identifying data elements that position the registry at the forefront of patient-centered drug development in Alport syndrome</a:t>
          </a:r>
          <a:endParaRPr lang="en-GB">
            <a:solidFill>
              <a:schemeClr val="tx2"/>
            </a:solidFill>
          </a:endParaRPr>
        </a:p>
      </dgm:t>
    </dgm:pt>
    <dgm:pt modelId="{0F4A3506-FBD8-6C42-B5CE-D9455FAC683C}" type="parTrans" cxnId="{D0CF3D80-1BAE-F140-9981-6D8FABEF3AC5}">
      <dgm:prSet/>
      <dgm:spPr/>
      <dgm:t>
        <a:bodyPr/>
        <a:lstStyle/>
        <a:p>
          <a:endParaRPr lang="en-GB"/>
        </a:p>
      </dgm:t>
    </dgm:pt>
    <dgm:pt modelId="{08B2C6EF-8CCA-2C43-8D4B-FC2A74D38157}" type="sibTrans" cxnId="{D0CF3D80-1BAE-F140-9981-6D8FABEF3AC5}">
      <dgm:prSet/>
      <dgm:spPr/>
      <dgm:t>
        <a:bodyPr/>
        <a:lstStyle/>
        <a:p>
          <a:endParaRPr lang="en-GB"/>
        </a:p>
      </dgm:t>
    </dgm:pt>
    <dgm:pt modelId="{2923DCB8-4885-BD4A-B743-3AAD9F35AC0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The platform offers interactivity and ease of use for participants, ongoing record collection every six months to monitor disease progression/symptoms/medication changes, and a library of educational resources for patients. 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gm:t>
    </dgm:pt>
    <dgm:pt modelId="{33213720-316D-F44A-A4B4-1FF039B1FD6B}" type="parTrans" cxnId="{56818A3A-8850-2A4B-B5B6-58D564B5BB60}">
      <dgm:prSet/>
      <dgm:spPr/>
      <dgm:t>
        <a:bodyPr/>
        <a:lstStyle/>
        <a:p>
          <a:endParaRPr lang="en-GB"/>
        </a:p>
      </dgm:t>
    </dgm:pt>
    <dgm:pt modelId="{B5EA2239-2BB1-8540-BD25-FD325B6B8A72}" type="sibTrans" cxnId="{56818A3A-8850-2A4B-B5B6-58D564B5BB60}">
      <dgm:prSet/>
      <dgm:spPr/>
      <dgm:t>
        <a:bodyPr/>
        <a:lstStyle/>
        <a:p>
          <a:endParaRPr lang="en-GB"/>
        </a:p>
      </dgm:t>
    </dgm:pt>
    <dgm:pt modelId="{6B4C9C91-D019-9647-8A34-08C0FE16A32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The registry has been designed to capture data to provide insight into the unmet need within a rapidly evolving treatment landscape: genetics, treatment history, hearing loss included.</a:t>
          </a:r>
          <a:endParaRPr kumimoji="0" lang="en-US" b="0" i="0" u="none" strike="noStrike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gm:t>
    </dgm:pt>
    <dgm:pt modelId="{7620FACB-0301-2442-9339-487B1D11C81B}" type="parTrans" cxnId="{495F15B7-0C64-F34E-9912-678AC8396472}">
      <dgm:prSet/>
      <dgm:spPr/>
      <dgm:t>
        <a:bodyPr/>
        <a:lstStyle/>
        <a:p>
          <a:endParaRPr lang="en-GB"/>
        </a:p>
      </dgm:t>
    </dgm:pt>
    <dgm:pt modelId="{85D01C46-1D33-1543-B9FC-53E4D0A924B3}" type="sibTrans" cxnId="{495F15B7-0C64-F34E-9912-678AC8396472}">
      <dgm:prSet/>
      <dgm:spPr/>
      <dgm:t>
        <a:bodyPr/>
        <a:lstStyle/>
        <a:p>
          <a:endParaRPr lang="en-GB"/>
        </a:p>
      </dgm:t>
    </dgm:pt>
    <dgm:pt modelId="{58F3EF66-9524-454D-A278-71300BE7ADCC}" type="pres">
      <dgm:prSet presAssocID="{0FAB26FF-8E90-2646-BD6A-6EDBDF2AC1B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895FA55-DB42-6640-8BF6-FEEC1F9DAED7}" type="pres">
      <dgm:prSet presAssocID="{9A93D851-71CA-2941-B9A7-A59F0E57F45A}" presName="root" presStyleCnt="0">
        <dgm:presLayoutVars>
          <dgm:chMax/>
          <dgm:chPref val="4"/>
        </dgm:presLayoutVars>
      </dgm:prSet>
      <dgm:spPr/>
    </dgm:pt>
    <dgm:pt modelId="{A4B08EE5-C478-B043-A6C3-5D3775A2348A}" type="pres">
      <dgm:prSet presAssocID="{9A93D851-71CA-2941-B9A7-A59F0E57F45A}" presName="rootComposite" presStyleCnt="0">
        <dgm:presLayoutVars/>
      </dgm:prSet>
      <dgm:spPr/>
    </dgm:pt>
    <dgm:pt modelId="{2BCB3655-ACF7-A547-A7B4-FCED84AF32AA}" type="pres">
      <dgm:prSet presAssocID="{9A93D851-71CA-2941-B9A7-A59F0E57F45A}" presName="rootText" presStyleLbl="node0" presStyleIdx="0" presStyleCnt="1">
        <dgm:presLayoutVars>
          <dgm:chMax/>
          <dgm:chPref val="4"/>
        </dgm:presLayoutVars>
      </dgm:prSet>
      <dgm:spPr/>
    </dgm:pt>
    <dgm:pt modelId="{ECD6239A-1FF8-2849-BA21-9E0F8449FB7F}" type="pres">
      <dgm:prSet presAssocID="{9A93D851-71CA-2941-B9A7-A59F0E57F45A}" presName="childShape" presStyleCnt="0">
        <dgm:presLayoutVars>
          <dgm:chMax val="0"/>
          <dgm:chPref val="0"/>
        </dgm:presLayoutVars>
      </dgm:prSet>
      <dgm:spPr/>
    </dgm:pt>
    <dgm:pt modelId="{A67A28E9-0B0F-0245-816F-835F0F9A3EC4}" type="pres">
      <dgm:prSet presAssocID="{43B0417E-811F-7A49-A574-3B7CB418C24F}" presName="childComposite" presStyleCnt="0">
        <dgm:presLayoutVars>
          <dgm:chMax val="0"/>
          <dgm:chPref val="0"/>
        </dgm:presLayoutVars>
      </dgm:prSet>
      <dgm:spPr/>
    </dgm:pt>
    <dgm:pt modelId="{04718D3E-715C-6449-B8C9-7B22DD1B42ED}" type="pres">
      <dgm:prSet presAssocID="{43B0417E-811F-7A49-A574-3B7CB418C24F}" presName="Image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 with solid fill"/>
        </a:ext>
      </dgm:extLst>
    </dgm:pt>
    <dgm:pt modelId="{CFA55D3E-C515-A148-AC49-B2B956F155D5}" type="pres">
      <dgm:prSet presAssocID="{43B0417E-811F-7A49-A574-3B7CB418C24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679E48A9-74D3-F342-8E76-364A5620849F}" type="pres">
      <dgm:prSet presAssocID="{2923DCB8-4885-BD4A-B743-3AAD9F35AC05}" presName="childComposite" presStyleCnt="0">
        <dgm:presLayoutVars>
          <dgm:chMax val="0"/>
          <dgm:chPref val="0"/>
        </dgm:presLayoutVars>
      </dgm:prSet>
      <dgm:spPr/>
    </dgm:pt>
    <dgm:pt modelId="{D774F9EE-3212-184C-B23D-F5461A783B6F}" type="pres">
      <dgm:prSet presAssocID="{2923DCB8-4885-BD4A-B743-3AAD9F35AC05}" presName="Image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823DAF46-B753-CD43-897D-C08070B8FF46}" type="pres">
      <dgm:prSet presAssocID="{2923DCB8-4885-BD4A-B743-3AAD9F35AC0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3B3556F-C41D-B143-85C4-F30DB087838D}" type="pres">
      <dgm:prSet presAssocID="{6B4C9C91-D019-9647-8A34-08C0FE16A320}" presName="childComposite" presStyleCnt="0">
        <dgm:presLayoutVars>
          <dgm:chMax val="0"/>
          <dgm:chPref val="0"/>
        </dgm:presLayoutVars>
      </dgm:prSet>
      <dgm:spPr/>
    </dgm:pt>
    <dgm:pt modelId="{3305D532-56D5-D844-99E0-B195A213B680}" type="pres">
      <dgm:prSet presAssocID="{6B4C9C91-D019-9647-8A34-08C0FE16A320}" presName="Image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7FF07ACD-B82A-6F4B-A250-04583EA46986}" type="pres">
      <dgm:prSet presAssocID="{6B4C9C91-D019-9647-8A34-08C0FE16A32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FA8C906-DFC1-7D4C-AAE2-A84C5F2E025B}" type="presOf" srcId="{2923DCB8-4885-BD4A-B743-3AAD9F35AC05}" destId="{823DAF46-B753-CD43-897D-C08070B8FF46}" srcOrd="0" destOrd="0" presId="urn:microsoft.com/office/officeart/2008/layout/PictureAccentList"/>
    <dgm:cxn modelId="{537BFC14-B08A-AF40-98E4-3A9956190896}" srcId="{0FAB26FF-8E90-2646-BD6A-6EDBDF2AC1B1}" destId="{9A93D851-71CA-2941-B9A7-A59F0E57F45A}" srcOrd="0" destOrd="0" parTransId="{224EFABB-A85C-0D47-85C5-3A93363B0BC2}" sibTransId="{7A5D0C98-FDAA-4C49-92AB-13BC4D3C7E67}"/>
    <dgm:cxn modelId="{56818A3A-8850-2A4B-B5B6-58D564B5BB60}" srcId="{9A93D851-71CA-2941-B9A7-A59F0E57F45A}" destId="{2923DCB8-4885-BD4A-B743-3AAD9F35AC05}" srcOrd="1" destOrd="0" parTransId="{33213720-316D-F44A-A4B4-1FF039B1FD6B}" sibTransId="{B5EA2239-2BB1-8540-BD25-FD325B6B8A72}"/>
    <dgm:cxn modelId="{4539F53C-8053-8C4D-9D8E-21403A776A51}" type="presOf" srcId="{0FAB26FF-8E90-2646-BD6A-6EDBDF2AC1B1}" destId="{58F3EF66-9524-454D-A278-71300BE7ADCC}" srcOrd="0" destOrd="0" presId="urn:microsoft.com/office/officeart/2008/layout/PictureAccentList"/>
    <dgm:cxn modelId="{D0CF3D80-1BAE-F140-9981-6D8FABEF3AC5}" srcId="{9A93D851-71CA-2941-B9A7-A59F0E57F45A}" destId="{43B0417E-811F-7A49-A574-3B7CB418C24F}" srcOrd="0" destOrd="0" parTransId="{0F4A3506-FBD8-6C42-B5CE-D9455FAC683C}" sibTransId="{08B2C6EF-8CCA-2C43-8D4B-FC2A74D38157}"/>
    <dgm:cxn modelId="{8113C4A6-8058-304E-9420-20CF3D0AF966}" type="presOf" srcId="{43B0417E-811F-7A49-A574-3B7CB418C24F}" destId="{CFA55D3E-C515-A148-AC49-B2B956F155D5}" srcOrd="0" destOrd="0" presId="urn:microsoft.com/office/officeart/2008/layout/PictureAccentList"/>
    <dgm:cxn modelId="{D4D698AA-D051-EB4F-92BA-8E0E92CD47EC}" type="presOf" srcId="{6B4C9C91-D019-9647-8A34-08C0FE16A320}" destId="{7FF07ACD-B82A-6F4B-A250-04583EA46986}" srcOrd="0" destOrd="0" presId="urn:microsoft.com/office/officeart/2008/layout/PictureAccentList"/>
    <dgm:cxn modelId="{495F15B7-0C64-F34E-9912-678AC8396472}" srcId="{9A93D851-71CA-2941-B9A7-A59F0E57F45A}" destId="{6B4C9C91-D019-9647-8A34-08C0FE16A320}" srcOrd="2" destOrd="0" parTransId="{7620FACB-0301-2442-9339-487B1D11C81B}" sibTransId="{85D01C46-1D33-1543-B9FC-53E4D0A924B3}"/>
    <dgm:cxn modelId="{116194DD-3965-F747-8623-6AE0343B27B7}" type="presOf" srcId="{9A93D851-71CA-2941-B9A7-A59F0E57F45A}" destId="{2BCB3655-ACF7-A547-A7B4-FCED84AF32AA}" srcOrd="0" destOrd="0" presId="urn:microsoft.com/office/officeart/2008/layout/PictureAccentList"/>
    <dgm:cxn modelId="{6B568114-D0EF-694E-88AC-1E648A6AB51F}" type="presParOf" srcId="{58F3EF66-9524-454D-A278-71300BE7ADCC}" destId="{E895FA55-DB42-6640-8BF6-FEEC1F9DAED7}" srcOrd="0" destOrd="0" presId="urn:microsoft.com/office/officeart/2008/layout/PictureAccentList"/>
    <dgm:cxn modelId="{3611D145-B331-7F42-9E92-DC24C4B3C007}" type="presParOf" srcId="{E895FA55-DB42-6640-8BF6-FEEC1F9DAED7}" destId="{A4B08EE5-C478-B043-A6C3-5D3775A2348A}" srcOrd="0" destOrd="0" presId="urn:microsoft.com/office/officeart/2008/layout/PictureAccentList"/>
    <dgm:cxn modelId="{4BA023C7-DED1-324C-9006-F31DFF455C0F}" type="presParOf" srcId="{A4B08EE5-C478-B043-A6C3-5D3775A2348A}" destId="{2BCB3655-ACF7-A547-A7B4-FCED84AF32AA}" srcOrd="0" destOrd="0" presId="urn:microsoft.com/office/officeart/2008/layout/PictureAccentList"/>
    <dgm:cxn modelId="{DE343653-7ECE-5542-8EEF-7AFE526C7A36}" type="presParOf" srcId="{E895FA55-DB42-6640-8BF6-FEEC1F9DAED7}" destId="{ECD6239A-1FF8-2849-BA21-9E0F8449FB7F}" srcOrd="1" destOrd="0" presId="urn:microsoft.com/office/officeart/2008/layout/PictureAccentList"/>
    <dgm:cxn modelId="{CAC3CBEB-5984-A74F-A4AE-F89CC71E6951}" type="presParOf" srcId="{ECD6239A-1FF8-2849-BA21-9E0F8449FB7F}" destId="{A67A28E9-0B0F-0245-816F-835F0F9A3EC4}" srcOrd="0" destOrd="0" presId="urn:microsoft.com/office/officeart/2008/layout/PictureAccentList"/>
    <dgm:cxn modelId="{BA9C80D4-8D97-D34D-A5A4-2EF1700EE27A}" type="presParOf" srcId="{A67A28E9-0B0F-0245-816F-835F0F9A3EC4}" destId="{04718D3E-715C-6449-B8C9-7B22DD1B42ED}" srcOrd="0" destOrd="0" presId="urn:microsoft.com/office/officeart/2008/layout/PictureAccentList"/>
    <dgm:cxn modelId="{194A638B-3189-0540-8A22-33C5B5ADB753}" type="presParOf" srcId="{A67A28E9-0B0F-0245-816F-835F0F9A3EC4}" destId="{CFA55D3E-C515-A148-AC49-B2B956F155D5}" srcOrd="1" destOrd="0" presId="urn:microsoft.com/office/officeart/2008/layout/PictureAccentList"/>
    <dgm:cxn modelId="{79A1954A-6110-2E4C-B9E4-DC66DEB93A14}" type="presParOf" srcId="{ECD6239A-1FF8-2849-BA21-9E0F8449FB7F}" destId="{679E48A9-74D3-F342-8E76-364A5620849F}" srcOrd="1" destOrd="0" presId="urn:microsoft.com/office/officeart/2008/layout/PictureAccentList"/>
    <dgm:cxn modelId="{6C8C3141-1376-F344-B6AC-9EA2326ADA47}" type="presParOf" srcId="{679E48A9-74D3-F342-8E76-364A5620849F}" destId="{D774F9EE-3212-184C-B23D-F5461A783B6F}" srcOrd="0" destOrd="0" presId="urn:microsoft.com/office/officeart/2008/layout/PictureAccentList"/>
    <dgm:cxn modelId="{55195994-2D77-E442-82C6-B86DD2F29F24}" type="presParOf" srcId="{679E48A9-74D3-F342-8E76-364A5620849F}" destId="{823DAF46-B753-CD43-897D-C08070B8FF46}" srcOrd="1" destOrd="0" presId="urn:microsoft.com/office/officeart/2008/layout/PictureAccentList"/>
    <dgm:cxn modelId="{7BC3A158-4FC2-7B4C-AEEB-7CFAEBB45A0B}" type="presParOf" srcId="{ECD6239A-1FF8-2849-BA21-9E0F8449FB7F}" destId="{63B3556F-C41D-B143-85C4-F30DB087838D}" srcOrd="2" destOrd="0" presId="urn:microsoft.com/office/officeart/2008/layout/PictureAccentList"/>
    <dgm:cxn modelId="{971F4837-2478-3C4A-9320-A6302FF7894B}" type="presParOf" srcId="{63B3556F-C41D-B143-85C4-F30DB087838D}" destId="{3305D532-56D5-D844-99E0-B195A213B680}" srcOrd="0" destOrd="0" presId="urn:microsoft.com/office/officeart/2008/layout/PictureAccentList"/>
    <dgm:cxn modelId="{B26FA7B5-6434-EF43-AF4A-5610F3F63D75}" type="presParOf" srcId="{63B3556F-C41D-B143-85C4-F30DB087838D}" destId="{7FF07ACD-B82A-6F4B-A250-04583EA4698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B3655-ACF7-A547-A7B4-FCED84AF32AA}">
      <dsp:nvSpPr>
        <dsp:cNvPr id="0" name=""/>
        <dsp:cNvSpPr/>
      </dsp:nvSpPr>
      <dsp:spPr>
        <a:xfrm>
          <a:off x="224214" y="289"/>
          <a:ext cx="5482213" cy="55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  <a:latin typeface="Roboto"/>
            </a:rPr>
            <a:t>Pulse implemented a staged, platform-enabled approach to accelerate evidence generation that scales with evolving sponsor</a:t>
          </a:r>
          <a:r>
            <a:rPr lang="en-US" sz="1000" b="0" kern="1200">
              <a:solidFill>
                <a:schemeClr val="bg1"/>
              </a:solidFill>
              <a:latin typeface="Roboto"/>
            </a:rPr>
            <a:t> requirements</a:t>
          </a:r>
          <a:endParaRPr lang="en-GB" sz="1000" b="0" kern="1200">
            <a:solidFill>
              <a:schemeClr val="bg1"/>
            </a:solidFill>
          </a:endParaRPr>
        </a:p>
      </dsp:txBody>
      <dsp:txXfrm>
        <a:off x="240409" y="16484"/>
        <a:ext cx="5449823" cy="520543"/>
      </dsp:txXfrm>
    </dsp:sp>
    <dsp:sp modelId="{48B76C17-2FA6-4DDA-85E8-2E360CCFB524}">
      <dsp:nvSpPr>
        <dsp:cNvPr id="0" name=""/>
        <dsp:cNvSpPr/>
      </dsp:nvSpPr>
      <dsp:spPr>
        <a:xfrm>
          <a:off x="104249" y="690504"/>
          <a:ext cx="762676" cy="7626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8B8E3-1297-4A5F-945D-CAEA0CBE7245}">
      <dsp:nvSpPr>
        <dsp:cNvPr id="0" name=""/>
        <dsp:cNvSpPr/>
      </dsp:nvSpPr>
      <dsp:spPr>
        <a:xfrm>
          <a:off x="912687" y="690504"/>
          <a:ext cx="4913705" cy="762676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Roboto"/>
            </a:rPr>
            <a:t>Phase I:  Discovery &amp; Feasibility Analysis: 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/>
              </a:solidFill>
              <a:latin typeface="Roboto"/>
            </a:rPr>
            <a:t>Multi-stakeholder interviews and site landscape review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/>
              </a:solidFill>
              <a:latin typeface="Roboto"/>
            </a:rPr>
            <a:t>Identified relevant endpoints, data availability and regulatory/scientific requirements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/>
              </a:solidFill>
              <a:latin typeface="Roboto"/>
            </a:rPr>
            <a:t>Assessed potential for decentralized patient recruitment</a:t>
          </a:r>
          <a:endParaRPr lang="en-US" sz="1000" kern="1200" dirty="0">
            <a:solidFill>
              <a:schemeClr val="tx2"/>
            </a:solidFill>
          </a:endParaRPr>
        </a:p>
      </dsp:txBody>
      <dsp:txXfrm>
        <a:off x="949924" y="727741"/>
        <a:ext cx="4839231" cy="688202"/>
      </dsp:txXfrm>
    </dsp:sp>
    <dsp:sp modelId="{D774F9EE-3212-184C-B23D-F5461A783B6F}">
      <dsp:nvSpPr>
        <dsp:cNvPr id="0" name=""/>
        <dsp:cNvSpPr/>
      </dsp:nvSpPr>
      <dsp:spPr>
        <a:xfrm>
          <a:off x="117482" y="1615650"/>
          <a:ext cx="736212" cy="62078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DAF46-B753-CD43-897D-C08070B8FF46}">
      <dsp:nvSpPr>
        <dsp:cNvPr id="0" name=""/>
        <dsp:cNvSpPr/>
      </dsp:nvSpPr>
      <dsp:spPr>
        <a:xfrm>
          <a:off x="912687" y="1544702"/>
          <a:ext cx="4913705" cy="762676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Roboto"/>
            </a:rPr>
            <a:t>Phase II: Platform Configuration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tx2"/>
              </a:solidFill>
              <a:latin typeface="Roboto"/>
            </a:rPr>
            <a:t>Configured DCM, specific data structure (clinical, genomics, PROs)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Designed to support protocol and informed consent development , regulatory submissions and site onboarding</a:t>
          </a:r>
        </a:p>
      </dsp:txBody>
      <dsp:txXfrm>
        <a:off x="949924" y="1581939"/>
        <a:ext cx="4839231" cy="688202"/>
      </dsp:txXfrm>
    </dsp:sp>
    <dsp:sp modelId="{3305D532-56D5-D844-99E0-B195A213B680}">
      <dsp:nvSpPr>
        <dsp:cNvPr id="0" name=""/>
        <dsp:cNvSpPr/>
      </dsp:nvSpPr>
      <dsp:spPr>
        <a:xfrm>
          <a:off x="165973" y="2464315"/>
          <a:ext cx="639230" cy="63184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07ACD-B82A-6F4B-A250-04583EA46986}">
      <dsp:nvSpPr>
        <dsp:cNvPr id="0" name=""/>
        <dsp:cNvSpPr/>
      </dsp:nvSpPr>
      <dsp:spPr>
        <a:xfrm>
          <a:off x="912687" y="2398900"/>
          <a:ext cx="4913705" cy="762676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Roboto"/>
              <a:cs typeface="Roboto"/>
            </a:rPr>
            <a:t>Phase III: Natural History Study Execution &amp; ECA development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Launching across 8 global sites with real-time analytics dashboards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Collecting longitudinal, standardized data over 18 months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Developing a regulatory-ready External Control-Arm dataset</a:t>
          </a:r>
        </a:p>
      </dsp:txBody>
      <dsp:txXfrm>
        <a:off x="949924" y="2436137"/>
        <a:ext cx="4839231" cy="688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B3655-ACF7-A547-A7B4-FCED84AF32AA}">
      <dsp:nvSpPr>
        <dsp:cNvPr id="0" name=""/>
        <dsp:cNvSpPr/>
      </dsp:nvSpPr>
      <dsp:spPr>
        <a:xfrm>
          <a:off x="788893" y="804"/>
          <a:ext cx="4091171" cy="612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An agile an efficient, decentralized study design by Pulse and accepted by FDA for an ultra rare disease</a:t>
          </a:r>
          <a:endParaRPr lang="en-GB" sz="1200" b="0" kern="1200">
            <a:solidFill>
              <a:schemeClr val="bg1"/>
            </a:solidFill>
          </a:endParaRPr>
        </a:p>
      </dsp:txBody>
      <dsp:txXfrm>
        <a:off x="806838" y="18749"/>
        <a:ext cx="4055281" cy="576787"/>
      </dsp:txXfrm>
    </dsp:sp>
    <dsp:sp modelId="{04718D3E-715C-6449-B8C9-7B22DD1B42ED}">
      <dsp:nvSpPr>
        <dsp:cNvPr id="0" name=""/>
        <dsp:cNvSpPr/>
      </dsp:nvSpPr>
      <dsp:spPr>
        <a:xfrm>
          <a:off x="788893" y="723764"/>
          <a:ext cx="612677" cy="6126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3E-C515-A148-AC49-B2B956F155D5}">
      <dsp:nvSpPr>
        <dsp:cNvPr id="0" name=""/>
        <dsp:cNvSpPr/>
      </dsp:nvSpPr>
      <dsp:spPr>
        <a:xfrm>
          <a:off x="1438331" y="723764"/>
          <a:ext cx="3441733" cy="612677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/>
            <a:buNone/>
          </a:pPr>
          <a:r>
            <a: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The project was to support a study to assess long-term safety and immune response of a drug in pediatric patients treated before age 2 and in patients with no age restriction.</a:t>
          </a:r>
          <a:endParaRPr lang="en-GB" sz="800" b="0" kern="1200">
            <a:solidFill>
              <a:schemeClr val="tx2"/>
            </a:solidFill>
          </a:endParaRPr>
        </a:p>
      </dsp:txBody>
      <dsp:txXfrm>
        <a:off x="1468245" y="753678"/>
        <a:ext cx="3381905" cy="552849"/>
      </dsp:txXfrm>
    </dsp:sp>
    <dsp:sp modelId="{D774F9EE-3212-184C-B23D-F5461A783B6F}">
      <dsp:nvSpPr>
        <dsp:cNvPr id="0" name=""/>
        <dsp:cNvSpPr/>
      </dsp:nvSpPr>
      <dsp:spPr>
        <a:xfrm>
          <a:off x="788893" y="1409963"/>
          <a:ext cx="612677" cy="6126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DAF46-B753-CD43-897D-C08070B8FF46}">
      <dsp:nvSpPr>
        <dsp:cNvPr id="0" name=""/>
        <dsp:cNvSpPr/>
      </dsp:nvSpPr>
      <dsp:spPr>
        <a:xfrm>
          <a:off x="1438331" y="1409963"/>
          <a:ext cx="3441733" cy="612677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rPr>
            <a:t>Evaluate the relationship between treatment-related antibodies and safety outcomes </a:t>
          </a:r>
          <a:r>
            <a: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24242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rPr>
            <a:t>Data Collection Timing: At every infusion (every 2 weeks) during dose escalation, every 3 months up to 24 months, and at 36 months.</a:t>
          </a:r>
          <a:r>
            <a: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rPr>
            <a:t>. </a:t>
          </a:r>
          <a:endParaRPr kumimoji="0" lang="en-US" sz="8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sp:txBody>
      <dsp:txXfrm>
        <a:off x="1468245" y="1439877"/>
        <a:ext cx="3381905" cy="552849"/>
      </dsp:txXfrm>
    </dsp:sp>
    <dsp:sp modelId="{3305D532-56D5-D844-99E0-B195A213B680}">
      <dsp:nvSpPr>
        <dsp:cNvPr id="0" name=""/>
        <dsp:cNvSpPr/>
      </dsp:nvSpPr>
      <dsp:spPr>
        <a:xfrm>
          <a:off x="788893" y="2096162"/>
          <a:ext cx="612677" cy="6126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07ACD-B82A-6F4B-A250-04583EA46986}">
      <dsp:nvSpPr>
        <dsp:cNvPr id="0" name=""/>
        <dsp:cNvSpPr/>
      </dsp:nvSpPr>
      <dsp:spPr>
        <a:xfrm>
          <a:off x="1438331" y="2096162"/>
          <a:ext cx="3441733" cy="612677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24242">
                  <a:lumMod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rPr>
            <a:t>A decentralized approach was implemented to reduce the burden of clinical visits, using digital technology for remote clinical data and lab test collection.</a:t>
          </a:r>
          <a:endParaRPr kumimoji="0" lang="en-US" sz="8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+mn-ea"/>
            <a:cs typeface="+mn-cs"/>
          </a:endParaRPr>
        </a:p>
      </dsp:txBody>
      <dsp:txXfrm>
        <a:off x="1468245" y="2126076"/>
        <a:ext cx="3381905" cy="552849"/>
      </dsp:txXfrm>
    </dsp:sp>
    <dsp:sp modelId="{84450816-1D2B-984E-AFCC-D27334136243}">
      <dsp:nvSpPr>
        <dsp:cNvPr id="0" name=""/>
        <dsp:cNvSpPr/>
      </dsp:nvSpPr>
      <dsp:spPr>
        <a:xfrm>
          <a:off x="788893" y="2782361"/>
          <a:ext cx="612677" cy="61267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EC014-120C-6A43-8F5E-EEBF7056D472}">
      <dsp:nvSpPr>
        <dsp:cNvPr id="0" name=""/>
        <dsp:cNvSpPr/>
      </dsp:nvSpPr>
      <dsp:spPr>
        <a:xfrm>
          <a:off x="1438331" y="2782361"/>
          <a:ext cx="3441733" cy="612677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24242">
                  <a:lumMod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rPr>
            <a:t>Decentralized design provided a variety of advantages including a more efficient approach than opening multiple sites, faster enrollment, no care transfer needed, local care convenience, reduced geographic barriers, and real-world data collection.</a:t>
          </a:r>
          <a:endParaRPr kumimoji="0" lang="en-US" sz="8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sp:txBody>
      <dsp:txXfrm>
        <a:off x="1468245" y="2812275"/>
        <a:ext cx="3381905" cy="552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2E379-CB31-DC44-80A1-0180853C0119}">
      <dsp:nvSpPr>
        <dsp:cNvPr id="0" name=""/>
        <dsp:cNvSpPr/>
      </dsp:nvSpPr>
      <dsp:spPr>
        <a:xfrm rot="10800000">
          <a:off x="1001879" y="1574"/>
          <a:ext cx="3316835" cy="665743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5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Real-world data (RWD) collection for GM2 gangliosidosis has long been fragmented and incomplete. </a:t>
          </a:r>
          <a:endParaRPr lang="en-GB" sz="900" kern="1200">
            <a:solidFill>
              <a:schemeClr val="tx2"/>
            </a:solidFill>
          </a:endParaRPr>
        </a:p>
      </dsp:txBody>
      <dsp:txXfrm rot="10800000">
        <a:off x="1168315" y="1574"/>
        <a:ext cx="3150399" cy="665743"/>
      </dsp:txXfrm>
    </dsp:sp>
    <dsp:sp modelId="{66BAB4DD-B725-F048-B0C3-EF6493893181}">
      <dsp:nvSpPr>
        <dsp:cNvPr id="0" name=""/>
        <dsp:cNvSpPr/>
      </dsp:nvSpPr>
      <dsp:spPr>
        <a:xfrm>
          <a:off x="669007" y="1574"/>
          <a:ext cx="665743" cy="66574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51069-206E-6C41-9788-5776C7F1D599}">
      <dsp:nvSpPr>
        <dsp:cNvPr id="0" name=""/>
        <dsp:cNvSpPr/>
      </dsp:nvSpPr>
      <dsp:spPr>
        <a:xfrm rot="10800000">
          <a:off x="1001879" y="866047"/>
          <a:ext cx="3316835" cy="665743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5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Pulse Infoframe led a shift toward a more collaborative and standardized approach, aligning with FDA guidance and addressing key gaps such as missing clinical, genomic, and patient-reported data.</a:t>
          </a:r>
          <a:endParaRPr lang="en-GB" sz="900" kern="1200">
            <a:solidFill>
              <a:schemeClr val="tx2"/>
            </a:solidFill>
          </a:endParaRPr>
        </a:p>
      </dsp:txBody>
      <dsp:txXfrm rot="10800000">
        <a:off x="1168315" y="866047"/>
        <a:ext cx="3150399" cy="665743"/>
      </dsp:txXfrm>
    </dsp:sp>
    <dsp:sp modelId="{76E919C2-AA9E-3743-97EA-1662EF4EA0D4}">
      <dsp:nvSpPr>
        <dsp:cNvPr id="0" name=""/>
        <dsp:cNvSpPr/>
      </dsp:nvSpPr>
      <dsp:spPr>
        <a:xfrm>
          <a:off x="669007" y="866047"/>
          <a:ext cx="665743" cy="66574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46979-EA40-F14F-9FC8-C3FF4EF3EC99}">
      <dsp:nvSpPr>
        <dsp:cNvPr id="0" name=""/>
        <dsp:cNvSpPr/>
      </dsp:nvSpPr>
      <dsp:spPr>
        <a:xfrm rot="10800000">
          <a:off x="1001879" y="1730521"/>
          <a:ext cx="3316835" cy="665743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5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By engaging clinicians, researchers, and advocates, Pulse developed a unified framework that supports transparent, high-quality data collection across drug development. </a:t>
          </a:r>
          <a:endParaRPr lang="en-GB" sz="900" kern="1200">
            <a:solidFill>
              <a:schemeClr val="tx2"/>
            </a:solidFill>
          </a:endParaRPr>
        </a:p>
      </dsp:txBody>
      <dsp:txXfrm rot="10800000">
        <a:off x="1168315" y="1730521"/>
        <a:ext cx="3150399" cy="665743"/>
      </dsp:txXfrm>
    </dsp:sp>
    <dsp:sp modelId="{8EAA56B8-4760-6C4D-89AC-03355F15FF12}">
      <dsp:nvSpPr>
        <dsp:cNvPr id="0" name=""/>
        <dsp:cNvSpPr/>
      </dsp:nvSpPr>
      <dsp:spPr>
        <a:xfrm>
          <a:off x="669007" y="1730521"/>
          <a:ext cx="665743" cy="66574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9A3D1-C327-6B4C-A21F-96C747DFBFC2}">
      <dsp:nvSpPr>
        <dsp:cNvPr id="0" name=""/>
        <dsp:cNvSpPr/>
      </dsp:nvSpPr>
      <dsp:spPr>
        <a:xfrm rot="10800000">
          <a:off x="1001879" y="2594994"/>
          <a:ext cx="3316835" cy="665743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575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This model not only improves research for GM2 but also offers a blueprint for advancing rare disease understanding more broadly.</a:t>
          </a:r>
          <a:endParaRPr lang="en-GB" sz="900" kern="1200">
            <a:solidFill>
              <a:schemeClr val="tx2"/>
            </a:solidFill>
          </a:endParaRPr>
        </a:p>
      </dsp:txBody>
      <dsp:txXfrm rot="10800000">
        <a:off x="1168315" y="2594994"/>
        <a:ext cx="3150399" cy="665743"/>
      </dsp:txXfrm>
    </dsp:sp>
    <dsp:sp modelId="{130A4174-3A8D-DD45-B53A-2E6EFC4D16E7}">
      <dsp:nvSpPr>
        <dsp:cNvPr id="0" name=""/>
        <dsp:cNvSpPr/>
      </dsp:nvSpPr>
      <dsp:spPr>
        <a:xfrm>
          <a:off x="669007" y="2594994"/>
          <a:ext cx="665743" cy="665743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B3655-ACF7-A547-A7B4-FCED84AF32AA}">
      <dsp:nvSpPr>
        <dsp:cNvPr id="0" name=""/>
        <dsp:cNvSpPr/>
      </dsp:nvSpPr>
      <dsp:spPr>
        <a:xfrm>
          <a:off x="835250" y="673"/>
          <a:ext cx="4331577" cy="512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  <a:latin typeface="Roboto"/>
            </a:rPr>
            <a:t>Pulse implemented a Global Unique Identifier (GUID) system to assign each patient a consistent, anonymized ID across data sources.</a:t>
          </a:r>
          <a:endParaRPr lang="en-GB" sz="1200" b="0" kern="1200">
            <a:solidFill>
              <a:schemeClr val="bg1"/>
            </a:solidFill>
          </a:endParaRPr>
        </a:p>
      </dsp:txBody>
      <dsp:txXfrm>
        <a:off x="850272" y="15695"/>
        <a:ext cx="4301533" cy="482860"/>
      </dsp:txXfrm>
    </dsp:sp>
    <dsp:sp modelId="{04718D3E-715C-6449-B8C9-7B22DD1B42ED}">
      <dsp:nvSpPr>
        <dsp:cNvPr id="0" name=""/>
        <dsp:cNvSpPr/>
      </dsp:nvSpPr>
      <dsp:spPr>
        <a:xfrm>
          <a:off x="835250" y="605900"/>
          <a:ext cx="512904" cy="5129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3E-C515-A148-AC49-B2B956F155D5}">
      <dsp:nvSpPr>
        <dsp:cNvPr id="0" name=""/>
        <dsp:cNvSpPr/>
      </dsp:nvSpPr>
      <dsp:spPr>
        <a:xfrm>
          <a:off x="1378928" y="605900"/>
          <a:ext cx="3787898" cy="512904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/>
            <a:buNone/>
          </a:pPr>
          <a:r>
            <a:rPr lang="en-US" sz="700" kern="1200">
              <a:solidFill>
                <a:schemeClr val="tx2"/>
              </a:solidFill>
              <a:latin typeface="Roboto"/>
            </a:rPr>
            <a:t>GUID creation enabled secure data linkage without exposing personally identifiable information (PII).</a:t>
          </a:r>
          <a:endParaRPr lang="en-GB" sz="700" kern="1200">
            <a:solidFill>
              <a:schemeClr val="tx2"/>
            </a:solidFill>
          </a:endParaRPr>
        </a:p>
      </dsp:txBody>
      <dsp:txXfrm>
        <a:off x="1403970" y="630942"/>
        <a:ext cx="3737814" cy="462820"/>
      </dsp:txXfrm>
    </dsp:sp>
    <dsp:sp modelId="{D774F9EE-3212-184C-B23D-F5461A783B6F}">
      <dsp:nvSpPr>
        <dsp:cNvPr id="0" name=""/>
        <dsp:cNvSpPr/>
      </dsp:nvSpPr>
      <dsp:spPr>
        <a:xfrm>
          <a:off x="835250" y="1180353"/>
          <a:ext cx="512904" cy="5129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DAF46-B753-CD43-897D-C08070B8FF46}">
      <dsp:nvSpPr>
        <dsp:cNvPr id="0" name=""/>
        <dsp:cNvSpPr/>
      </dsp:nvSpPr>
      <dsp:spPr>
        <a:xfrm>
          <a:off x="1378928" y="1180353"/>
          <a:ext cx="3787898" cy="512904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chemeClr val="tx2"/>
              </a:solidFill>
              <a:latin typeface="Roboto"/>
            </a:rPr>
            <a:t>Developed a privacy-preserving workflow that allows clinical sites to generate GUIDs independently which also allowed patients participating in multiple studies to be tracked and linked within the registry</a:t>
          </a:r>
          <a:endParaRPr kumimoji="0" lang="en-US" sz="7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sp:txBody>
      <dsp:txXfrm>
        <a:off x="1403970" y="1205395"/>
        <a:ext cx="3737814" cy="462820"/>
      </dsp:txXfrm>
    </dsp:sp>
    <dsp:sp modelId="{3305D532-56D5-D844-99E0-B195A213B680}">
      <dsp:nvSpPr>
        <dsp:cNvPr id="0" name=""/>
        <dsp:cNvSpPr/>
      </dsp:nvSpPr>
      <dsp:spPr>
        <a:xfrm>
          <a:off x="835250" y="1754806"/>
          <a:ext cx="512904" cy="5129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07ACD-B82A-6F4B-A250-04583EA46986}">
      <dsp:nvSpPr>
        <dsp:cNvPr id="0" name=""/>
        <dsp:cNvSpPr/>
      </dsp:nvSpPr>
      <dsp:spPr>
        <a:xfrm>
          <a:off x="1378928" y="1754806"/>
          <a:ext cx="3787898" cy="512904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chemeClr val="tx2"/>
              </a:solidFill>
            </a:rPr>
            <a:t>Enabled a multi-sponsor registry infrastructure with clean, linkable patient data across studies which enhanced data quality and analytic depth by capturing full patient journeys across research contexts</a:t>
          </a:r>
          <a:endParaRPr kumimoji="0" lang="en-US" sz="7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sp:txBody>
      <dsp:txXfrm>
        <a:off x="1403970" y="1779848"/>
        <a:ext cx="3737814" cy="462820"/>
      </dsp:txXfrm>
    </dsp:sp>
    <dsp:sp modelId="{84450816-1D2B-984E-AFCC-D27334136243}">
      <dsp:nvSpPr>
        <dsp:cNvPr id="0" name=""/>
        <dsp:cNvSpPr/>
      </dsp:nvSpPr>
      <dsp:spPr>
        <a:xfrm>
          <a:off x="835250" y="2329260"/>
          <a:ext cx="512904" cy="5129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EC014-120C-6A43-8F5E-EEBF7056D472}">
      <dsp:nvSpPr>
        <dsp:cNvPr id="0" name=""/>
        <dsp:cNvSpPr/>
      </dsp:nvSpPr>
      <dsp:spPr>
        <a:xfrm>
          <a:off x="1378928" y="2329260"/>
          <a:ext cx="3787898" cy="512904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chemeClr val="tx2"/>
              </a:solidFill>
            </a:rPr>
            <a:t>Supported regulatory-grade evidence generation through consistent and traceable patient records which demonstrated Pulse’s ability to implement privacy-first, interoperable data systems to support real-world research in rare diseases</a:t>
          </a:r>
          <a:endParaRPr kumimoji="0" lang="en-US" sz="7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sp:txBody>
      <dsp:txXfrm>
        <a:off x="1403970" y="2354302"/>
        <a:ext cx="3737814" cy="462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B3655-ACF7-A547-A7B4-FCED84AF32AA}">
      <dsp:nvSpPr>
        <dsp:cNvPr id="0" name=""/>
        <dsp:cNvSpPr/>
      </dsp:nvSpPr>
      <dsp:spPr>
        <a:xfrm>
          <a:off x="287208" y="1068"/>
          <a:ext cx="5427660" cy="642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rPr>
            <a:t>Launched in August 2023, this IRB-approved, decentralized, </a:t>
          </a:r>
          <a:r>
            <a:rPr kumimoji="0" lang="en-US" sz="1200" b="0" i="0" u="none" strike="noStrike" kern="1200" cap="none" spc="0" normalizeH="0" baseline="0" noProof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rPr>
            <a:t>ambispective</a:t>
          </a: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rPr>
            <a:t>, longitudinal natural history study has over 450 fully consented adult and minor participants</a:t>
          </a:r>
          <a:endParaRPr lang="en-GB" sz="1200" b="0" kern="1200">
            <a:solidFill>
              <a:schemeClr val="bg1"/>
            </a:solidFill>
          </a:endParaRPr>
        </a:p>
      </dsp:txBody>
      <dsp:txXfrm>
        <a:off x="306032" y="19892"/>
        <a:ext cx="5390012" cy="605044"/>
      </dsp:txXfrm>
    </dsp:sp>
    <dsp:sp modelId="{04718D3E-715C-6449-B8C9-7B22DD1B42ED}">
      <dsp:nvSpPr>
        <dsp:cNvPr id="0" name=""/>
        <dsp:cNvSpPr/>
      </dsp:nvSpPr>
      <dsp:spPr>
        <a:xfrm>
          <a:off x="287208" y="759445"/>
          <a:ext cx="642692" cy="64269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3E-C515-A148-AC49-B2B956F155D5}">
      <dsp:nvSpPr>
        <dsp:cNvPr id="0" name=""/>
        <dsp:cNvSpPr/>
      </dsp:nvSpPr>
      <dsp:spPr>
        <a:xfrm>
          <a:off x="968462" y="759445"/>
          <a:ext cx="4746406" cy="642692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/>
            <a:buNone/>
          </a:pP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Roboto"/>
              <a:cs typeface="Roboto"/>
            </a:rPr>
            <a:t>Collaborative approach with patient engagement </a:t>
          </a: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group played a vital role in identifying data elements that position the registry at the forefront of patient-centered drug development in Alport syndrome</a:t>
          </a:r>
          <a:endParaRPr lang="en-GB" sz="900" kern="1200">
            <a:solidFill>
              <a:schemeClr val="tx2"/>
            </a:solidFill>
          </a:endParaRPr>
        </a:p>
      </dsp:txBody>
      <dsp:txXfrm>
        <a:off x="999841" y="790824"/>
        <a:ext cx="4683648" cy="579934"/>
      </dsp:txXfrm>
    </dsp:sp>
    <dsp:sp modelId="{D774F9EE-3212-184C-B23D-F5461A783B6F}">
      <dsp:nvSpPr>
        <dsp:cNvPr id="0" name=""/>
        <dsp:cNvSpPr/>
      </dsp:nvSpPr>
      <dsp:spPr>
        <a:xfrm>
          <a:off x="287208" y="1479261"/>
          <a:ext cx="642692" cy="64269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DAF46-B753-CD43-897D-C08070B8FF46}">
      <dsp:nvSpPr>
        <dsp:cNvPr id="0" name=""/>
        <dsp:cNvSpPr/>
      </dsp:nvSpPr>
      <dsp:spPr>
        <a:xfrm>
          <a:off x="968462" y="1479261"/>
          <a:ext cx="4746406" cy="642692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The platform offers interactivity and ease of use for participants, ongoing record collection every six months to monitor disease progression/symptoms/medication changes, and a library of educational resources for patients. </a:t>
          </a:r>
          <a:endParaRPr kumimoji="0" lang="en-US" sz="9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sp:txBody>
      <dsp:txXfrm>
        <a:off x="999841" y="1510640"/>
        <a:ext cx="4683648" cy="579934"/>
      </dsp:txXfrm>
    </dsp:sp>
    <dsp:sp modelId="{3305D532-56D5-D844-99E0-B195A213B680}">
      <dsp:nvSpPr>
        <dsp:cNvPr id="0" name=""/>
        <dsp:cNvSpPr/>
      </dsp:nvSpPr>
      <dsp:spPr>
        <a:xfrm>
          <a:off x="287208" y="2199076"/>
          <a:ext cx="642692" cy="64269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07ACD-B82A-6F4B-A250-04583EA46986}">
      <dsp:nvSpPr>
        <dsp:cNvPr id="0" name=""/>
        <dsp:cNvSpPr/>
      </dsp:nvSpPr>
      <dsp:spPr>
        <a:xfrm>
          <a:off x="968462" y="2199076"/>
          <a:ext cx="4746406" cy="642692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/>
              <a:ea typeface="+mn-ea"/>
              <a:cs typeface="+mn-cs"/>
            </a:rPr>
            <a:t>The registry has been designed to capture data to provide insight into the unmet need within a rapidly evolving treatment landscape: genetics, treatment history, hearing loss included.</a:t>
          </a:r>
          <a:endParaRPr kumimoji="0" lang="en-US" sz="900" b="0" i="0" u="none" strike="noStrike" kern="1200" cap="none" spc="0" normalizeH="0" baseline="0" noProof="0">
            <a:ln>
              <a:noFill/>
            </a:ln>
            <a:solidFill>
              <a:schemeClr val="tx2"/>
            </a:solidFill>
            <a:effectLst/>
            <a:uLnTx/>
            <a:uFillTx/>
            <a:latin typeface="Roboto"/>
            <a:ea typeface="Roboto"/>
            <a:cs typeface="Roboto"/>
          </a:endParaRPr>
        </a:p>
      </dsp:txBody>
      <dsp:txXfrm>
        <a:off x="999841" y="2230455"/>
        <a:ext cx="4683648" cy="579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2" tIns="90652" rIns="90652" bIns="90652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2" tIns="90652" rIns="90652" bIns="90652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2" tIns="90652" rIns="90652" bIns="90652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52" tIns="90652" rIns="90652" bIns="90652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31" tIns="46554" rIns="93131" bIns="4655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1116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38CB-F425-4BAD-3D83-705452E65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4C29C-A5D4-E8A3-4EE0-35C93FEA0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C1F45-7EEA-E3F1-C2A8-0136A5A86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BD865-A903-292B-5F90-ED9CCC155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4DF0-15D5-4447-A3E5-3998C9D31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E0B510B-B766-1B4D-9F81-2567A271F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C66F3-ECB4-4D91-B11F-E8895667F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529EE-21B1-4943-3C42-27613F921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B5BCB-938F-4E50-301D-B41376091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E8919-ECD6-2B2A-4298-83D019A98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4DF0-15D5-4447-A3E5-3998C9D31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35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E0B510B-B766-1B4D-9F81-2567A271F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E0B510B-B766-1B4D-9F81-2567A271F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2075F-B1B2-C0CE-DF6A-E2F73D98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1AF31-5ED8-3B50-EB63-5AA8C81F8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79FB6A-5DE5-2064-016B-9D602F56C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BBFB3-3CDA-F750-6B3B-7C25AEE91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4DF0-15D5-4447-A3E5-3998C9D31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rgbClr val="304D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8576" y="-182449"/>
            <a:ext cx="3975427" cy="5619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2015" y="83190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600">
                <a:solidFill>
                  <a:srgbClr val="FFFFFF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BD9B9-CC0D-4279-959D-A8201B941A04}"/>
              </a:ext>
            </a:extLst>
          </p:cNvPr>
          <p:cNvGrpSpPr/>
          <p:nvPr userDrawn="1"/>
        </p:nvGrpSpPr>
        <p:grpSpPr>
          <a:xfrm>
            <a:off x="403597" y="2651232"/>
            <a:ext cx="3310758" cy="561738"/>
            <a:chOff x="422516" y="3229962"/>
            <a:chExt cx="3310758" cy="561738"/>
          </a:xfrm>
        </p:grpSpPr>
        <p:pic>
          <p:nvPicPr>
            <p:cNvPr id="3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44CF74C5-596A-4B65-9899-A2C02BE4ED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2516" y="3229962"/>
              <a:ext cx="2799956" cy="56173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659AE6-BE08-452C-898F-94A815819D0A}"/>
                </a:ext>
              </a:extLst>
            </p:cNvPr>
            <p:cNvSpPr txBox="1"/>
            <p:nvPr userDrawn="1"/>
          </p:nvSpPr>
          <p:spPr>
            <a:xfrm>
              <a:off x="3127878" y="3293041"/>
              <a:ext cx="6053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TM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2ADF54-D6D5-44B7-BCBC-574CF02DF112}"/>
              </a:ext>
            </a:extLst>
          </p:cNvPr>
          <p:cNvCxnSpPr>
            <a:cxnSpLocks/>
          </p:cNvCxnSpPr>
          <p:nvPr userDrawn="1"/>
        </p:nvCxnSpPr>
        <p:spPr>
          <a:xfrm>
            <a:off x="0" y="334977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113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4C62-3719-42AE-965F-5CE3DB16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B9813-75BD-4948-B0A1-0DC5E993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53122-0FD7-4B47-86DC-1DA01D23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1F9D22A9-3D35-4395-AE68-68BE3DAED3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7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60D1-62C9-4ECB-8A71-18A4FF6F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8EA4D-CB30-4F52-BBD3-0ECC10F97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D3B62-9744-481B-8F29-52D372039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1B813123-82E3-42F6-8F86-7C02CD1447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2AEF-1770-4AB8-94F0-0B1351F9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DD1E7-23EA-4D66-A334-26C1433B4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EBBCFF27-72FE-4ABB-87A6-D32EFAE0C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CDCB3-EE79-40F6-86F0-16D9433C3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41BAE-16CC-40A7-96DB-274C1346A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5AB83084-80CB-4A5B-BDE5-16202974E6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80A2-A3A7-480C-A51C-3D436993A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9B690-E1A0-4774-A8FA-06F8407C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68D9E737-0AE0-48C0-8B51-FAF31AB4F4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509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386A-2D18-4007-88D4-7EDAAF8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FB83-FC7D-4FF4-ADA2-772133EF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2F55393B-B18E-4295-92C9-45D406EB9F2D}"/>
              </a:ext>
            </a:extLst>
          </p:cNvPr>
          <p:cNvSpPr txBox="1">
            <a:spLocks/>
          </p:cNvSpPr>
          <p:nvPr userDrawn="1"/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z="1000" kern="1200" smtClean="0">
                <a:solidFill>
                  <a:srgbClr val="595959"/>
                </a:solidFill>
              </a:rPr>
              <a:pPr defTabSz="685766"/>
              <a:t>‹#›</a:t>
            </a:fld>
            <a:endParaRPr lang="en-GB" sz="1000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586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1194-F389-44ED-B122-CA887E3D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48F5-C5EC-4784-ADA8-B1F96E18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FC1954DC-3C5E-4AC2-BDD8-9C03D3B6D72A}"/>
              </a:ext>
            </a:extLst>
          </p:cNvPr>
          <p:cNvSpPr txBox="1">
            <a:spLocks/>
          </p:cNvSpPr>
          <p:nvPr userDrawn="1"/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z="1000" kern="1200" smtClean="0">
                <a:solidFill>
                  <a:srgbClr val="595959"/>
                </a:solidFill>
              </a:rPr>
              <a:pPr defTabSz="685766"/>
              <a:t>‹#›</a:t>
            </a:fld>
            <a:endParaRPr lang="en-GB" sz="1000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936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1200-1480-4C9E-B403-13D43332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78D5-C16C-4463-BEF5-3FA9ECA1A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40750"/>
            <a:ext cx="3867150" cy="326231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7447C-9C9C-4CEC-B912-39EDEE996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40750"/>
            <a:ext cx="3867150" cy="326231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7204E10B-A094-486D-A2D8-1EC8EBD8FB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2074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63AD7-4DB7-4CCA-99C4-872497BB2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059211"/>
            <a:ext cx="3868737" cy="424205"/>
          </a:xfr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CD9B6-59A3-488E-849C-C0FF6383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506887"/>
            <a:ext cx="3868737" cy="276225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12DB4-0BAD-4555-917C-CA1409EDD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59211"/>
            <a:ext cx="3887788" cy="424205"/>
          </a:xfr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CDDEE-3D69-4593-8D55-08E1058FF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06887"/>
            <a:ext cx="3887788" cy="276225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8;p1">
            <a:extLst>
              <a:ext uri="{FF2B5EF4-FFF2-40B4-BE49-F238E27FC236}">
                <a16:creationId xmlns:a16="http://schemas.microsoft.com/office/drawing/2014/main" id="{8DE1470D-EE6D-48D6-B24C-858FD17D1B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ED30C-D700-3DEF-4901-C78CDAAE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975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1074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132B-494E-446C-B9F2-D492FFA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Google Shape;8;p1">
            <a:extLst>
              <a:ext uri="{FF2B5EF4-FFF2-40B4-BE49-F238E27FC236}">
                <a16:creationId xmlns:a16="http://schemas.microsoft.com/office/drawing/2014/main" id="{D1D26A27-C856-48D6-9AA4-1E833F63B2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585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5">
            <a:extLst>
              <a:ext uri="{FF2B5EF4-FFF2-40B4-BE49-F238E27FC236}">
                <a16:creationId xmlns:a16="http://schemas.microsoft.com/office/drawing/2014/main" id="{88EDC25B-1F4E-48BF-BA1A-840211EBD326}"/>
              </a:ext>
            </a:extLst>
          </p:cNvPr>
          <p:cNvSpPr/>
          <p:nvPr userDrawn="1"/>
        </p:nvSpPr>
        <p:spPr>
          <a:xfrm>
            <a:off x="-8626" y="0"/>
            <a:ext cx="9144000" cy="5143500"/>
          </a:xfrm>
          <a:prstGeom prst="rect">
            <a:avLst/>
          </a:prstGeom>
          <a:solidFill>
            <a:srgbClr val="304D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 amt="60000"/>
          </a:blip>
          <a:srcRect t="61110"/>
          <a:stretch/>
        </p:blipFill>
        <p:spPr>
          <a:xfrm>
            <a:off x="1330094" y="0"/>
            <a:ext cx="4998133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3889" y="1714476"/>
            <a:ext cx="4862512" cy="28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3889" y="985189"/>
            <a:ext cx="4862512" cy="66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marR="0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A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6;p18">
            <a:extLst>
              <a:ext uri="{FF2B5EF4-FFF2-40B4-BE49-F238E27FC236}">
                <a16:creationId xmlns:a16="http://schemas.microsoft.com/office/drawing/2014/main" id="{A01166CD-CE78-4802-8D65-3C8E44FEFD0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942621" y="1535310"/>
            <a:ext cx="779836" cy="81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7">
            <a:extLst>
              <a:ext uri="{FF2B5EF4-FFF2-40B4-BE49-F238E27FC236}">
                <a16:creationId xmlns:a16="http://schemas.microsoft.com/office/drawing/2014/main" id="{7328E7D4-6B6B-4897-BF5D-F47F8FBF9652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60000"/>
          </a:blip>
          <a:srcRect t="61110"/>
          <a:stretch/>
        </p:blipFill>
        <p:spPr>
          <a:xfrm rot="5400000">
            <a:off x="5538442" y="1644308"/>
            <a:ext cx="4998133" cy="200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359BC3-2CC2-4393-AE0F-49561A85648D}"/>
              </a:ext>
            </a:extLst>
          </p:cNvPr>
          <p:cNvGrpSpPr/>
          <p:nvPr userDrawn="1"/>
        </p:nvGrpSpPr>
        <p:grpSpPr>
          <a:xfrm>
            <a:off x="748374" y="3438632"/>
            <a:ext cx="3310758" cy="561738"/>
            <a:chOff x="422516" y="3229962"/>
            <a:chExt cx="3310758" cy="561738"/>
          </a:xfrm>
        </p:grpSpPr>
        <p:pic>
          <p:nvPicPr>
            <p:cNvPr id="10" name="Picture 9" descr="Text, logo&#10;&#10;Description automatically generated">
              <a:extLst>
                <a:ext uri="{FF2B5EF4-FFF2-40B4-BE49-F238E27FC236}">
                  <a16:creationId xmlns:a16="http://schemas.microsoft.com/office/drawing/2014/main" id="{A6E22EC0-3892-4C62-933F-3CB199AA0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22516" y="3229962"/>
              <a:ext cx="2799956" cy="5617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EEE105-7E3C-4461-A3CE-311E7086975A}"/>
                </a:ext>
              </a:extLst>
            </p:cNvPr>
            <p:cNvSpPr txBox="1"/>
            <p:nvPr userDrawn="1"/>
          </p:nvSpPr>
          <p:spPr>
            <a:xfrm>
              <a:off x="3127878" y="3293041"/>
              <a:ext cx="6053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TM</a:t>
              </a:r>
            </a:p>
          </p:txBody>
        </p:sp>
      </p:grpSp>
      <p:sp>
        <p:nvSpPr>
          <p:cNvPr id="12" name="Google Shape;8;p1">
            <a:extLst>
              <a:ext uri="{FF2B5EF4-FFF2-40B4-BE49-F238E27FC236}">
                <a16:creationId xmlns:a16="http://schemas.microsoft.com/office/drawing/2014/main" id="{A728E650-A138-4EDC-9912-6E32E9CBD8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;p1">
            <a:extLst>
              <a:ext uri="{FF2B5EF4-FFF2-40B4-BE49-F238E27FC236}">
                <a16:creationId xmlns:a16="http://schemas.microsoft.com/office/drawing/2014/main" id="{0407AE5C-F5A9-4A26-8CB3-49170A5142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7693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4C62-3719-42AE-965F-5CE3DB16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59635"/>
            <a:ext cx="2949575" cy="120015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B9813-75BD-4948-B0A1-0DC5E993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59636"/>
            <a:ext cx="4629150" cy="4336155"/>
          </a:xfrm>
        </p:spPr>
        <p:txBody>
          <a:bodyPr>
            <a:normAutofit/>
          </a:bodyPr>
          <a:lstStyle>
            <a:lvl1pPr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5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5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5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5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53122-0FD7-4B47-86DC-1DA01D23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259786"/>
            <a:ext cx="2949575" cy="3142353"/>
          </a:xfr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1F9D22A9-3D35-4395-AE68-68BE3DAED3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793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8EA4D-CB30-4F52-BBD3-0ECC10F97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1B813123-82E3-42F6-8F86-7C02CD1447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D5EEA-8631-B97C-D48E-85EFB46B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59635"/>
            <a:ext cx="2949575" cy="120015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43193E-9645-ACBE-F232-FAB77548F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1259786"/>
            <a:ext cx="2949575" cy="3142353"/>
          </a:xfr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2">
                    <a:lumMod val="75000"/>
                  </a:schemeClr>
                </a:solidFill>
              </a:defRPr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90477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2AEF-1770-4AB8-94F0-0B1351F9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DD1E7-23EA-4D66-A334-26C1433B4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EBBCFF27-72FE-4ABB-87A6-D32EFAE0C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206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CDCB3-EE79-40F6-86F0-16D9433C3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41BAE-16CC-40A7-96DB-274C1346A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5AB83084-80CB-4A5B-BDE5-16202974E6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1644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9450" y="7702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19175" y="-3725"/>
            <a:ext cx="9162900" cy="507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0850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80A2-A3A7-480C-A51C-3D436993A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9B690-E1A0-4774-A8FA-06F8407C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68D9E737-0AE0-48C0-8B51-FAF31AB4F4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2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386A-2D18-4007-88D4-7EDAAF8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FB83-FC7D-4FF4-ADA2-772133EF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2F55393B-B18E-4295-92C9-45D406EB9F2D}"/>
              </a:ext>
            </a:extLst>
          </p:cNvPr>
          <p:cNvSpPr txBox="1">
            <a:spLocks/>
          </p:cNvSpPr>
          <p:nvPr userDrawn="1"/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z="1000" kern="1200" smtClean="0">
                <a:solidFill>
                  <a:srgbClr val="595959"/>
                </a:solidFill>
              </a:rPr>
              <a:pPr defTabSz="685783"/>
              <a:t>‹#›</a:t>
            </a:fld>
            <a:endParaRPr lang="en-GB" sz="1000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1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1194-F389-44ED-B122-CA887E3D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1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48F5-C5EC-4784-ADA8-B1F96E18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1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FC1954DC-3C5E-4AC2-BDD8-9C03D3B6D72A}"/>
              </a:ext>
            </a:extLst>
          </p:cNvPr>
          <p:cNvSpPr txBox="1">
            <a:spLocks/>
          </p:cNvSpPr>
          <p:nvPr userDrawn="1"/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z="1000" kern="1200" smtClean="0">
                <a:solidFill>
                  <a:srgbClr val="595959"/>
                </a:solidFill>
              </a:rPr>
              <a:pPr defTabSz="685783"/>
              <a:t>‹#›</a:t>
            </a:fld>
            <a:endParaRPr lang="en-GB" sz="1000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66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1200-1480-4C9E-B403-13D43332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78D5-C16C-4463-BEF5-3FA9ECA1A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7447C-9C9C-4CEC-B912-39EDEE996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7204E10B-A094-486D-A2D8-1EC8EBD8FB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80A2-A3A7-480C-A51C-3D436993A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9B690-E1A0-4774-A8FA-06F8407C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68D9E737-0AE0-48C0-8B51-FAF31AB4F4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5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0FE8-E4E1-40CE-A7FA-5D4EEF46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09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63AD7-4DB7-4CCA-99C4-872497BB2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CD9B6-59A3-488E-849C-C0FF6383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12DB4-0BAD-4555-917C-CA1409EDD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CDDEE-3D69-4593-8D55-08E1058FF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8;p1">
            <a:extLst>
              <a:ext uri="{FF2B5EF4-FFF2-40B4-BE49-F238E27FC236}">
                <a16:creationId xmlns:a16="http://schemas.microsoft.com/office/drawing/2014/main" id="{8DE1470D-EE6D-48D6-B24C-858FD17D1B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132B-494E-446C-B9F2-D492FFA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Google Shape;8;p1">
            <a:extLst>
              <a:ext uri="{FF2B5EF4-FFF2-40B4-BE49-F238E27FC236}">
                <a16:creationId xmlns:a16="http://schemas.microsoft.com/office/drawing/2014/main" id="{D1D26A27-C856-48D6-9AA4-1E833F63B2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4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;p1">
            <a:extLst>
              <a:ext uri="{FF2B5EF4-FFF2-40B4-BE49-F238E27FC236}">
                <a16:creationId xmlns:a16="http://schemas.microsoft.com/office/drawing/2014/main" id="{0407AE5C-F5A9-4A26-8CB3-49170A5142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3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4C62-3719-42AE-965F-5CE3DB16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B9813-75BD-4948-B0A1-0DC5E993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53122-0FD7-4B47-86DC-1DA01D23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1F9D22A9-3D35-4395-AE68-68BE3DAED3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06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60D1-62C9-4ECB-8A71-18A4FF6F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8EA4D-CB30-4F52-BBD3-0ECC10F97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4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D3B62-9744-481B-8F29-52D372039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1B813123-82E3-42F6-8F86-7C02CD1447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48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2AEF-1770-4AB8-94F0-0B1351F9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DD1E7-23EA-4D66-A334-26C1433B4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EBBCFF27-72FE-4ABB-87A6-D32EFAE0C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CDCB3-EE79-40F6-86F0-16D9433C3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4639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41BAE-16CC-40A7-96DB-274C1346A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4639"/>
            <a:ext cx="5762625" cy="4357687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5AB83084-80CB-4A5B-BDE5-16202974E6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71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9450" y="7702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19175" y="-3725"/>
            <a:ext cx="9162900" cy="507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8749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386A-2D18-4007-88D4-7EDAAF8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AFB83-FC7D-4FF4-ADA2-772133EF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2F55393B-B18E-4295-92C9-45D406EB9F2D}"/>
              </a:ext>
            </a:extLst>
          </p:cNvPr>
          <p:cNvSpPr txBox="1">
            <a:spLocks/>
          </p:cNvSpPr>
          <p:nvPr userDrawn="1"/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1194-F389-44ED-B122-CA887E3D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48F5-C5EC-4784-ADA8-B1F96E18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8;p1">
            <a:extLst>
              <a:ext uri="{FF2B5EF4-FFF2-40B4-BE49-F238E27FC236}">
                <a16:creationId xmlns:a16="http://schemas.microsoft.com/office/drawing/2014/main" id="{FC1954DC-3C5E-4AC2-BDD8-9C03D3B6D72A}"/>
              </a:ext>
            </a:extLst>
          </p:cNvPr>
          <p:cNvSpPr txBox="1">
            <a:spLocks/>
          </p:cNvSpPr>
          <p:nvPr userDrawn="1"/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1200-1480-4C9E-B403-13D43332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78D5-C16C-4463-BEF5-3FA9ECA1A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7447C-9C9C-4CEC-B912-39EDEE996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7204E10B-A094-486D-A2D8-1EC8EBD8FB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0FE8-E4E1-40CE-A7FA-5D4EEF46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30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63AD7-4DB7-4CCA-99C4-872497BB2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CD9B6-59A3-488E-849C-C0FF6383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12DB4-0BAD-4555-917C-CA1409EDD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CDDEE-3D69-4593-8D55-08E1058FF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8;p1">
            <a:extLst>
              <a:ext uri="{FF2B5EF4-FFF2-40B4-BE49-F238E27FC236}">
                <a16:creationId xmlns:a16="http://schemas.microsoft.com/office/drawing/2014/main" id="{8DE1470D-EE6D-48D6-B24C-858FD17D1B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132B-494E-446C-B9F2-D492FFA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Google Shape;8;p1">
            <a:extLst>
              <a:ext uri="{FF2B5EF4-FFF2-40B4-BE49-F238E27FC236}">
                <a16:creationId xmlns:a16="http://schemas.microsoft.com/office/drawing/2014/main" id="{D1D26A27-C856-48D6-9AA4-1E833F63B2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;p1">
            <a:extLst>
              <a:ext uri="{FF2B5EF4-FFF2-40B4-BE49-F238E27FC236}">
                <a16:creationId xmlns:a16="http://schemas.microsoft.com/office/drawing/2014/main" id="{0407AE5C-F5A9-4A26-8CB3-49170A5142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Raleway"/>
              <a:buNone/>
              <a:defRPr sz="2400" b="1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CC665-B352-4436-B734-45D0CDAAD567}"/>
              </a:ext>
            </a:extLst>
          </p:cNvPr>
          <p:cNvSpPr/>
          <p:nvPr userDrawn="1"/>
        </p:nvSpPr>
        <p:spPr>
          <a:xfrm>
            <a:off x="231453" y="4838930"/>
            <a:ext cx="8229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© 2026 All Rights Reserved  www.pulseinfoframe.com 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22;p4">
            <a:extLst>
              <a:ext uri="{FF2B5EF4-FFF2-40B4-BE49-F238E27FC236}">
                <a16:creationId xmlns:a16="http://schemas.microsoft.com/office/drawing/2014/main" id="{FB3D4C9E-DD73-426F-80FE-2CEDF1EEB87C}"/>
              </a:ext>
            </a:extLst>
          </p:cNvPr>
          <p:cNvSpPr/>
          <p:nvPr userDrawn="1"/>
        </p:nvSpPr>
        <p:spPr>
          <a:xfrm>
            <a:off x="-1923" y="-3725"/>
            <a:ext cx="9144000" cy="50700"/>
          </a:xfrm>
          <a:prstGeom prst="rect">
            <a:avLst/>
          </a:prstGeom>
          <a:solidFill>
            <a:srgbClr val="2955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3BF75-9A07-4997-85D8-4033E56D9128}"/>
              </a:ext>
            </a:extLst>
          </p:cNvPr>
          <p:cNvSpPr txBox="1"/>
          <p:nvPr userDrawn="1"/>
        </p:nvSpPr>
        <p:spPr>
          <a:xfrm>
            <a:off x="-1104900" y="339090"/>
            <a:ext cx="1089658" cy="320040"/>
          </a:xfrm>
          <a:prstGeom prst="rect">
            <a:avLst/>
          </a:prstGeom>
          <a:solidFill>
            <a:srgbClr val="F6AE2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#f6ae2d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E794E-6197-490E-B334-C529D6828BA0}"/>
              </a:ext>
            </a:extLst>
          </p:cNvPr>
          <p:cNvSpPr txBox="1"/>
          <p:nvPr userDrawn="1"/>
        </p:nvSpPr>
        <p:spPr>
          <a:xfrm>
            <a:off x="-1104900" y="659130"/>
            <a:ext cx="1089658" cy="320040"/>
          </a:xfrm>
          <a:prstGeom prst="rect">
            <a:avLst/>
          </a:prstGeom>
          <a:solidFill>
            <a:srgbClr val="304D6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#304d6d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92ACB-3681-4603-9989-3751291BB3BF}"/>
              </a:ext>
            </a:extLst>
          </p:cNvPr>
          <p:cNvSpPr txBox="1"/>
          <p:nvPr userDrawn="1"/>
        </p:nvSpPr>
        <p:spPr>
          <a:xfrm>
            <a:off x="-1104900" y="975360"/>
            <a:ext cx="1089658" cy="320040"/>
          </a:xfrm>
          <a:prstGeom prst="rect">
            <a:avLst/>
          </a:prstGeom>
          <a:solidFill>
            <a:srgbClr val="30292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#30292f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C15CF-F3BF-46E2-BA70-9FF8AD888C5F}"/>
              </a:ext>
            </a:extLst>
          </p:cNvPr>
          <p:cNvSpPr txBox="1"/>
          <p:nvPr userDrawn="1"/>
        </p:nvSpPr>
        <p:spPr>
          <a:xfrm>
            <a:off x="-1104900" y="1611630"/>
            <a:ext cx="1089658" cy="320040"/>
          </a:xfrm>
          <a:prstGeom prst="rect">
            <a:avLst/>
          </a:prstGeom>
          <a:solidFill>
            <a:srgbClr val="82B5E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#82b5e2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E989A-0382-4A3D-A7A5-D6DB48C4154B}"/>
              </a:ext>
            </a:extLst>
          </p:cNvPr>
          <p:cNvSpPr txBox="1"/>
          <p:nvPr userDrawn="1"/>
        </p:nvSpPr>
        <p:spPr>
          <a:xfrm>
            <a:off x="-1104900" y="1295400"/>
            <a:ext cx="1089658" cy="320040"/>
          </a:xfrm>
          <a:prstGeom prst="rect">
            <a:avLst/>
          </a:prstGeom>
          <a:solidFill>
            <a:srgbClr val="545E75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#545e75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41D2B3-193E-4319-B205-CFDAEA77602E}"/>
              </a:ext>
            </a:extLst>
          </p:cNvPr>
          <p:cNvSpPr txBox="1"/>
          <p:nvPr userDrawn="1"/>
        </p:nvSpPr>
        <p:spPr>
          <a:xfrm>
            <a:off x="-1104900" y="1931670"/>
            <a:ext cx="1089658" cy="320040"/>
          </a:xfrm>
          <a:prstGeom prst="rect">
            <a:avLst/>
          </a:prstGeom>
          <a:solidFill>
            <a:srgbClr val="B4B8AB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#b4b8ab</a:t>
            </a:r>
          </a:p>
        </p:txBody>
      </p:sp>
    </p:spTree>
    <p:extLst>
      <p:ext uri="{BB962C8B-B14F-4D97-AF65-F5344CB8AC3E}">
        <p14:creationId xmlns:p14="http://schemas.microsoft.com/office/powerpoint/2010/main" val="11878737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A53AD-B461-44A1-A386-C0DFDDBC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432C-04D3-427C-8EC8-E02FCC39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2;p4">
            <a:extLst>
              <a:ext uri="{FF2B5EF4-FFF2-40B4-BE49-F238E27FC236}">
                <a16:creationId xmlns:a16="http://schemas.microsoft.com/office/drawing/2014/main" id="{FE930C7F-826A-493B-8D09-27BFFB80E806}"/>
              </a:ext>
            </a:extLst>
          </p:cNvPr>
          <p:cNvSpPr/>
          <p:nvPr userDrawn="1"/>
        </p:nvSpPr>
        <p:spPr>
          <a:xfrm>
            <a:off x="-1923" y="-3725"/>
            <a:ext cx="9144000" cy="50700"/>
          </a:xfrm>
          <a:prstGeom prst="rect">
            <a:avLst/>
          </a:prstGeom>
          <a:solidFill>
            <a:srgbClr val="2955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7D32123-0A88-415A-8B07-D306206709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3463" y="4774256"/>
            <a:ext cx="1365337" cy="2739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5257C8-E9EB-481D-B6C2-DEA657FD1089}"/>
              </a:ext>
            </a:extLst>
          </p:cNvPr>
          <p:cNvSpPr/>
          <p:nvPr userDrawn="1"/>
        </p:nvSpPr>
        <p:spPr>
          <a:xfrm>
            <a:off x="231453" y="4838930"/>
            <a:ext cx="8229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© 2026 All Rights Reserved  www.pulseinfoframe.com 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7C376-9917-4ABA-A776-4587F6F004DF}"/>
              </a:ext>
            </a:extLst>
          </p:cNvPr>
          <p:cNvSpPr txBox="1"/>
          <p:nvPr userDrawn="1"/>
        </p:nvSpPr>
        <p:spPr>
          <a:xfrm>
            <a:off x="-1104900" y="339090"/>
            <a:ext cx="1089658" cy="320040"/>
          </a:xfrm>
          <a:prstGeom prst="rect">
            <a:avLst/>
          </a:prstGeom>
          <a:solidFill>
            <a:srgbClr val="F6AE2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#f6ae2d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73E56-45E3-4AAE-93D0-C152DF558E63}"/>
              </a:ext>
            </a:extLst>
          </p:cNvPr>
          <p:cNvSpPr txBox="1"/>
          <p:nvPr userDrawn="1"/>
        </p:nvSpPr>
        <p:spPr>
          <a:xfrm>
            <a:off x="-1104900" y="659130"/>
            <a:ext cx="1089658" cy="320040"/>
          </a:xfrm>
          <a:prstGeom prst="rect">
            <a:avLst/>
          </a:prstGeom>
          <a:solidFill>
            <a:srgbClr val="304D6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#304d6d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6BB5F-4274-4245-B7E5-BC5D54E6703A}"/>
              </a:ext>
            </a:extLst>
          </p:cNvPr>
          <p:cNvSpPr txBox="1"/>
          <p:nvPr userDrawn="1"/>
        </p:nvSpPr>
        <p:spPr>
          <a:xfrm>
            <a:off x="-1104900" y="975360"/>
            <a:ext cx="1089658" cy="320040"/>
          </a:xfrm>
          <a:prstGeom prst="rect">
            <a:avLst/>
          </a:prstGeom>
          <a:solidFill>
            <a:srgbClr val="30292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#30292f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A4334-72BF-420B-888B-1A06E5A1F97C}"/>
              </a:ext>
            </a:extLst>
          </p:cNvPr>
          <p:cNvSpPr txBox="1"/>
          <p:nvPr userDrawn="1"/>
        </p:nvSpPr>
        <p:spPr>
          <a:xfrm>
            <a:off x="-1104900" y="1611630"/>
            <a:ext cx="1089658" cy="320040"/>
          </a:xfrm>
          <a:prstGeom prst="rect">
            <a:avLst/>
          </a:prstGeom>
          <a:solidFill>
            <a:srgbClr val="82B5E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#82b5e2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75521-75F5-4F87-8407-C920DD9FCDFD}"/>
              </a:ext>
            </a:extLst>
          </p:cNvPr>
          <p:cNvSpPr txBox="1"/>
          <p:nvPr userDrawn="1"/>
        </p:nvSpPr>
        <p:spPr>
          <a:xfrm>
            <a:off x="-1104900" y="1295400"/>
            <a:ext cx="1089658" cy="320040"/>
          </a:xfrm>
          <a:prstGeom prst="rect">
            <a:avLst/>
          </a:prstGeom>
          <a:solidFill>
            <a:srgbClr val="545E75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#545e75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DC731-591E-4EE6-A74C-E631271A7896}"/>
              </a:ext>
            </a:extLst>
          </p:cNvPr>
          <p:cNvSpPr txBox="1"/>
          <p:nvPr userDrawn="1"/>
        </p:nvSpPr>
        <p:spPr>
          <a:xfrm>
            <a:off x="-1104900" y="1931670"/>
            <a:ext cx="1089658" cy="320040"/>
          </a:xfrm>
          <a:prstGeom prst="rect">
            <a:avLst/>
          </a:prstGeom>
          <a:solidFill>
            <a:srgbClr val="B4B8AB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#b4b8ab</a:t>
            </a:r>
          </a:p>
        </p:txBody>
      </p:sp>
      <p:sp>
        <p:nvSpPr>
          <p:cNvPr id="17" name="Google Shape;8;p1">
            <a:extLst>
              <a:ext uri="{FF2B5EF4-FFF2-40B4-BE49-F238E27FC236}">
                <a16:creationId xmlns:a16="http://schemas.microsoft.com/office/drawing/2014/main" id="{B9C2618B-7307-484C-8613-D3D75440E75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kern="1200" smtClean="0">
                <a:solidFill>
                  <a:srgbClr val="595959"/>
                </a:solidFill>
              </a:rPr>
              <a:pPr defTabSz="685800"/>
              <a:t>‹#›</a:t>
            </a:fld>
            <a:endParaRPr lang="en-GB" kern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8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A53AD-B461-44A1-A386-C0DFDDBC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97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432C-04D3-427C-8EC8-E02FCC39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727" y="103916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22;p4">
            <a:extLst>
              <a:ext uri="{FF2B5EF4-FFF2-40B4-BE49-F238E27FC236}">
                <a16:creationId xmlns:a16="http://schemas.microsoft.com/office/drawing/2014/main" id="{FE930C7F-826A-493B-8D09-27BFFB80E806}"/>
              </a:ext>
            </a:extLst>
          </p:cNvPr>
          <p:cNvSpPr/>
          <p:nvPr userDrawn="1"/>
        </p:nvSpPr>
        <p:spPr>
          <a:xfrm>
            <a:off x="-1923" y="-3725"/>
            <a:ext cx="9144000" cy="50700"/>
          </a:xfrm>
          <a:prstGeom prst="rect">
            <a:avLst/>
          </a:prstGeom>
          <a:solidFill>
            <a:srgbClr val="2955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7D32123-0A88-415A-8B07-D306206709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3465" y="4774258"/>
            <a:ext cx="1365337" cy="2739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5257C8-E9EB-481D-B6C2-DEA657FD1089}"/>
              </a:ext>
            </a:extLst>
          </p:cNvPr>
          <p:cNvSpPr/>
          <p:nvPr userDrawn="1"/>
        </p:nvSpPr>
        <p:spPr>
          <a:xfrm>
            <a:off x="231454" y="4838930"/>
            <a:ext cx="8229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© 2026 All Rights Reserved  www.pulseinfoframe.com 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7C376-9917-4ABA-A776-4587F6F004DF}"/>
              </a:ext>
            </a:extLst>
          </p:cNvPr>
          <p:cNvSpPr txBox="1"/>
          <p:nvPr userDrawn="1"/>
        </p:nvSpPr>
        <p:spPr>
          <a:xfrm>
            <a:off x="-1104900" y="339090"/>
            <a:ext cx="1089658" cy="320040"/>
          </a:xfrm>
          <a:prstGeom prst="rect">
            <a:avLst/>
          </a:prstGeom>
          <a:solidFill>
            <a:srgbClr val="F6AE2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#f6ae2d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73E56-45E3-4AAE-93D0-C152DF558E63}"/>
              </a:ext>
            </a:extLst>
          </p:cNvPr>
          <p:cNvSpPr txBox="1"/>
          <p:nvPr userDrawn="1"/>
        </p:nvSpPr>
        <p:spPr>
          <a:xfrm>
            <a:off x="-1104900" y="659130"/>
            <a:ext cx="1089658" cy="320040"/>
          </a:xfrm>
          <a:prstGeom prst="rect">
            <a:avLst/>
          </a:prstGeom>
          <a:solidFill>
            <a:srgbClr val="304D6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#304d6d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6BB5F-4274-4245-B7E5-BC5D54E6703A}"/>
              </a:ext>
            </a:extLst>
          </p:cNvPr>
          <p:cNvSpPr txBox="1"/>
          <p:nvPr userDrawn="1"/>
        </p:nvSpPr>
        <p:spPr>
          <a:xfrm>
            <a:off x="-1104900" y="975360"/>
            <a:ext cx="1089658" cy="320040"/>
          </a:xfrm>
          <a:prstGeom prst="rect">
            <a:avLst/>
          </a:prstGeom>
          <a:solidFill>
            <a:srgbClr val="30292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#30292f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A4334-72BF-420B-888B-1A06E5A1F97C}"/>
              </a:ext>
            </a:extLst>
          </p:cNvPr>
          <p:cNvSpPr txBox="1"/>
          <p:nvPr userDrawn="1"/>
        </p:nvSpPr>
        <p:spPr>
          <a:xfrm>
            <a:off x="-1104900" y="1611630"/>
            <a:ext cx="1089658" cy="320040"/>
          </a:xfrm>
          <a:prstGeom prst="rect">
            <a:avLst/>
          </a:prstGeom>
          <a:solidFill>
            <a:srgbClr val="82B5E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#82b5e2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75521-75F5-4F87-8407-C920DD9FCDFD}"/>
              </a:ext>
            </a:extLst>
          </p:cNvPr>
          <p:cNvSpPr txBox="1"/>
          <p:nvPr userDrawn="1"/>
        </p:nvSpPr>
        <p:spPr>
          <a:xfrm>
            <a:off x="-1104900" y="1295400"/>
            <a:ext cx="1089658" cy="320040"/>
          </a:xfrm>
          <a:prstGeom prst="rect">
            <a:avLst/>
          </a:prstGeom>
          <a:solidFill>
            <a:srgbClr val="545E75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#545e75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DC731-591E-4EE6-A74C-E631271A7896}"/>
              </a:ext>
            </a:extLst>
          </p:cNvPr>
          <p:cNvSpPr txBox="1"/>
          <p:nvPr userDrawn="1"/>
        </p:nvSpPr>
        <p:spPr>
          <a:xfrm>
            <a:off x="-1104900" y="1931670"/>
            <a:ext cx="1089658" cy="320040"/>
          </a:xfrm>
          <a:prstGeom prst="rect">
            <a:avLst/>
          </a:prstGeom>
          <a:solidFill>
            <a:srgbClr val="B4B8AB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#b4b8ab</a:t>
            </a:r>
          </a:p>
        </p:txBody>
      </p:sp>
      <p:sp>
        <p:nvSpPr>
          <p:cNvPr id="17" name="Google Shape;8;p1">
            <a:extLst>
              <a:ext uri="{FF2B5EF4-FFF2-40B4-BE49-F238E27FC236}">
                <a16:creationId xmlns:a16="http://schemas.microsoft.com/office/drawing/2014/main" id="{B9C2618B-7307-484C-8613-D3D75440E75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66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66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4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A53AD-B461-44A1-A386-C0DFDDBC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432C-04D3-427C-8EC8-E02FCC39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2;p4">
            <a:extLst>
              <a:ext uri="{FF2B5EF4-FFF2-40B4-BE49-F238E27FC236}">
                <a16:creationId xmlns:a16="http://schemas.microsoft.com/office/drawing/2014/main" id="{FE930C7F-826A-493B-8D09-27BFFB80E806}"/>
              </a:ext>
            </a:extLst>
          </p:cNvPr>
          <p:cNvSpPr/>
          <p:nvPr userDrawn="1"/>
        </p:nvSpPr>
        <p:spPr>
          <a:xfrm>
            <a:off x="-1923" y="-3725"/>
            <a:ext cx="9144000" cy="50700"/>
          </a:xfrm>
          <a:prstGeom prst="rect">
            <a:avLst/>
          </a:prstGeom>
          <a:solidFill>
            <a:srgbClr val="2955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7D32123-0A88-415A-8B07-D306206709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3464" y="4774257"/>
            <a:ext cx="1365337" cy="2739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5257C8-E9EB-481D-B6C2-DEA657FD1089}"/>
              </a:ext>
            </a:extLst>
          </p:cNvPr>
          <p:cNvSpPr/>
          <p:nvPr userDrawn="1"/>
        </p:nvSpPr>
        <p:spPr>
          <a:xfrm>
            <a:off x="231454" y="4838930"/>
            <a:ext cx="8229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© 2026 All Rights Reserved  www.pulseinfoframe.com 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7C376-9917-4ABA-A776-4587F6F004DF}"/>
              </a:ext>
            </a:extLst>
          </p:cNvPr>
          <p:cNvSpPr txBox="1"/>
          <p:nvPr userDrawn="1"/>
        </p:nvSpPr>
        <p:spPr>
          <a:xfrm>
            <a:off x="-1104900" y="339090"/>
            <a:ext cx="1089658" cy="320040"/>
          </a:xfrm>
          <a:prstGeom prst="rect">
            <a:avLst/>
          </a:prstGeom>
          <a:solidFill>
            <a:srgbClr val="F6AE2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#f6ae2d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73E56-45E3-4AAE-93D0-C152DF558E63}"/>
              </a:ext>
            </a:extLst>
          </p:cNvPr>
          <p:cNvSpPr txBox="1"/>
          <p:nvPr userDrawn="1"/>
        </p:nvSpPr>
        <p:spPr>
          <a:xfrm>
            <a:off x="-1104900" y="659130"/>
            <a:ext cx="1089658" cy="320040"/>
          </a:xfrm>
          <a:prstGeom prst="rect">
            <a:avLst/>
          </a:prstGeom>
          <a:solidFill>
            <a:srgbClr val="304D6D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#304d6d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6BB5F-4274-4245-B7E5-BC5D54E6703A}"/>
              </a:ext>
            </a:extLst>
          </p:cNvPr>
          <p:cNvSpPr txBox="1"/>
          <p:nvPr userDrawn="1"/>
        </p:nvSpPr>
        <p:spPr>
          <a:xfrm>
            <a:off x="-1104900" y="975360"/>
            <a:ext cx="1089658" cy="320040"/>
          </a:xfrm>
          <a:prstGeom prst="rect">
            <a:avLst/>
          </a:prstGeom>
          <a:solidFill>
            <a:srgbClr val="30292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#30292f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A4334-72BF-420B-888B-1A06E5A1F97C}"/>
              </a:ext>
            </a:extLst>
          </p:cNvPr>
          <p:cNvSpPr txBox="1"/>
          <p:nvPr userDrawn="1"/>
        </p:nvSpPr>
        <p:spPr>
          <a:xfrm>
            <a:off x="-1104900" y="1611630"/>
            <a:ext cx="1089658" cy="320040"/>
          </a:xfrm>
          <a:prstGeom prst="rect">
            <a:avLst/>
          </a:prstGeom>
          <a:solidFill>
            <a:srgbClr val="82B5E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#82b5e2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75521-75F5-4F87-8407-C920DD9FCDFD}"/>
              </a:ext>
            </a:extLst>
          </p:cNvPr>
          <p:cNvSpPr txBox="1"/>
          <p:nvPr userDrawn="1"/>
        </p:nvSpPr>
        <p:spPr>
          <a:xfrm>
            <a:off x="-1104900" y="1295400"/>
            <a:ext cx="1089658" cy="320040"/>
          </a:xfrm>
          <a:prstGeom prst="rect">
            <a:avLst/>
          </a:prstGeom>
          <a:solidFill>
            <a:srgbClr val="545E75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#545e75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DC731-591E-4EE6-A74C-E631271A7896}"/>
              </a:ext>
            </a:extLst>
          </p:cNvPr>
          <p:cNvSpPr txBox="1"/>
          <p:nvPr userDrawn="1"/>
        </p:nvSpPr>
        <p:spPr>
          <a:xfrm>
            <a:off x="-1104900" y="1931670"/>
            <a:ext cx="1089658" cy="320040"/>
          </a:xfrm>
          <a:prstGeom prst="rect">
            <a:avLst/>
          </a:prstGeom>
          <a:solidFill>
            <a:srgbClr val="B4B8AB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#b4b8ab</a:t>
            </a:r>
          </a:p>
        </p:txBody>
      </p:sp>
      <p:sp>
        <p:nvSpPr>
          <p:cNvPr id="17" name="Google Shape;8;p1">
            <a:extLst>
              <a:ext uri="{FF2B5EF4-FFF2-40B4-BE49-F238E27FC236}">
                <a16:creationId xmlns:a16="http://schemas.microsoft.com/office/drawing/2014/main" id="{B9C2618B-7307-484C-8613-D3D75440E75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783"/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4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D4AA_C7002C6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congress.sanofimedical.com/s3fs-public/2025-01/Prospective%20Observational%20Study%20to%20Assess%20the%20Long-term%20Safety%20of%20Olipudase%20Alfa%20in%20Pediatric%20Patients%20Less%20Than%202%20Years%20of%20Age%20with%20Acid%20Sphingomyelina.pdf?VersionId=d1t.bRydvc1ik8lHPVnilv.gS7UrkkWB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.xml"/><Relationship Id="rId5" Type="http://schemas.openxmlformats.org/officeDocument/2006/relationships/image" Target="../media/image17.jpeg"/><Relationship Id="rId10" Type="http://schemas.microsoft.com/office/2007/relationships/diagramDrawing" Target="../diagrams/drawing3.xml"/><Relationship Id="rId4" Type="http://schemas.openxmlformats.org/officeDocument/2006/relationships/hyperlink" Target="https://www.pulseinfoframe.com/wp-content/uploads/2024/02/WORLD-Poster-1.26-36-x-48-cm-1-1.pdf" TargetMode="Externa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AD68-D56A-4F80-83B0-19D3D042D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15" y="1220787"/>
            <a:ext cx="4114371" cy="1664700"/>
          </a:xfrm>
        </p:spPr>
        <p:txBody>
          <a:bodyPr/>
          <a:lstStyle/>
          <a:p>
            <a:r>
              <a:rPr lang="en-US" dirty="0"/>
              <a:t>Rare Disease </a:t>
            </a:r>
            <a:br>
              <a:rPr lang="en-US" dirty="0"/>
            </a:br>
            <a:r>
              <a:rPr lang="en-US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376265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6E51-4B9E-33F6-4E47-7FF2A44A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04D6D"/>
                </a:solidFill>
                <a:latin typeface="Roboto"/>
              </a:rPr>
              <a:t>Case study: </a:t>
            </a:r>
            <a:br>
              <a:rPr lang="en-US">
                <a:solidFill>
                  <a:srgbClr val="304D6D"/>
                </a:solidFill>
                <a:latin typeface="Roboto"/>
              </a:rPr>
            </a:br>
            <a:r>
              <a:rPr lang="en-US" sz="1500" b="0">
                <a:solidFill>
                  <a:srgbClr val="304D6D"/>
                </a:solidFill>
                <a:latin typeface="Roboto"/>
              </a:rPr>
              <a:t>Patient engagement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1C5ACF-9226-5F71-C498-F69662618E8A}"/>
              </a:ext>
            </a:extLst>
          </p:cNvPr>
          <p:cNvSpPr txBox="1">
            <a:spLocks/>
          </p:cNvSpPr>
          <p:nvPr/>
        </p:nvSpPr>
        <p:spPr>
          <a:xfrm>
            <a:off x="628650" y="865732"/>
            <a:ext cx="7886700" cy="6653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5">
              <a:defRPr/>
            </a:pPr>
            <a:r>
              <a:rPr lang="en-US" sz="150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Co-designed with direct feedback through ASF's in-person and virtual patient meetings, surveys, and private online support group played a vital role in identifying data elements.</a:t>
            </a:r>
          </a:p>
        </p:txBody>
      </p:sp>
      <p:pic>
        <p:nvPicPr>
          <p:cNvPr id="8" name="Picture 2" descr="Alport Syndrome Foundation - Hope, Action, Support">
            <a:extLst>
              <a:ext uri="{FF2B5EF4-FFF2-40B4-BE49-F238E27FC236}">
                <a16:creationId xmlns:a16="http://schemas.microsoft.com/office/drawing/2014/main" id="{9DF07033-767E-7505-5031-95F81CC0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63" y="144940"/>
            <a:ext cx="827939" cy="8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369B11F-6345-F169-B87A-FB3193F12E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1922" y="1732876"/>
          <a:ext cx="6002078" cy="284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A10359-9755-C93A-B1E1-4541B4E05BE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892"/>
          <a:stretch/>
        </p:blipFill>
        <p:spPr>
          <a:xfrm>
            <a:off x="141510" y="1901956"/>
            <a:ext cx="3173191" cy="25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79">
            <a:extLst>
              <a:ext uri="{FF2B5EF4-FFF2-40B4-BE49-F238E27FC236}">
                <a16:creationId xmlns:a16="http://schemas.microsoft.com/office/drawing/2014/main" id="{D5FE3B34-6798-0142-9937-B0BD48C1A945}"/>
              </a:ext>
            </a:extLst>
          </p:cNvPr>
          <p:cNvSpPr txBox="1">
            <a:spLocks/>
          </p:cNvSpPr>
          <p:nvPr/>
        </p:nvSpPr>
        <p:spPr>
          <a:xfrm>
            <a:off x="447394" y="26746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600"/>
              <a:buFont typeface="Raleway"/>
              <a:buNone/>
              <a:defRPr sz="3467" b="1" i="0" u="none" strike="noStrike" cap="non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685749">
              <a:defRPr/>
            </a:pPr>
            <a:r>
              <a:rPr lang="en-US" sz="2900" dirty="0">
                <a:solidFill>
                  <a:srgbClr val="304D6D"/>
                </a:solidFill>
                <a:latin typeface="Roboto"/>
              </a:rPr>
              <a:t>CATNAP Narcolepsy Registry</a:t>
            </a:r>
          </a:p>
        </p:txBody>
      </p:sp>
      <p:sp>
        <p:nvSpPr>
          <p:cNvPr id="32" name="Shape 179">
            <a:extLst>
              <a:ext uri="{FF2B5EF4-FFF2-40B4-BE49-F238E27FC236}">
                <a16:creationId xmlns:a16="http://schemas.microsoft.com/office/drawing/2014/main" id="{D5FAFF52-CAF1-0542-AC75-42E4C2462E6A}"/>
              </a:ext>
            </a:extLst>
          </p:cNvPr>
          <p:cNvSpPr txBox="1">
            <a:spLocks/>
          </p:cNvSpPr>
          <p:nvPr/>
        </p:nvSpPr>
        <p:spPr>
          <a:xfrm>
            <a:off x="462487" y="547289"/>
            <a:ext cx="3767639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600"/>
              <a:buFont typeface="Raleway"/>
              <a:buNone/>
              <a:defRPr sz="3467" b="1" i="0" u="none" strike="noStrike" cap="non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685749">
              <a:defRPr/>
            </a:pPr>
            <a:r>
              <a:rPr lang="en-US" sz="1350">
                <a:solidFill>
                  <a:srgbClr val="F6AE2D"/>
                </a:solidFill>
                <a:latin typeface="Arial"/>
              </a:rPr>
              <a:t>Key statistics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296780-C69B-3145-B145-DF5AB79B78AF}"/>
              </a:ext>
            </a:extLst>
          </p:cNvPr>
          <p:cNvGrpSpPr>
            <a:grpSpLocks noChangeAspect="1"/>
          </p:cNvGrpSpPr>
          <p:nvPr/>
        </p:nvGrpSpPr>
        <p:grpSpPr>
          <a:xfrm>
            <a:off x="2387696" y="122726"/>
            <a:ext cx="4191651" cy="4590000"/>
            <a:chOff x="3765105" y="917184"/>
            <a:chExt cx="4661791" cy="5104818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1F1B840-6CF0-CF48-8876-F44755901E99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3672986" y="1009303"/>
              <a:ext cx="4805690" cy="4621452"/>
            </a:xfrm>
            <a:custGeom>
              <a:avLst/>
              <a:gdLst>
                <a:gd name="connsiteX0" fmla="*/ 2266284 w 5410959"/>
                <a:gd name="connsiteY0" fmla="*/ 1207 h 5203517"/>
                <a:gd name="connsiteX1" fmla="*/ 2573198 w 5410959"/>
                <a:gd name="connsiteY1" fmla="*/ 73389 h 5203517"/>
                <a:gd name="connsiteX2" fmla="*/ 2768234 w 5410959"/>
                <a:gd name="connsiteY2" fmla="*/ 809922 h 5203517"/>
                <a:gd name="connsiteX3" fmla="*/ 2704936 w 5410959"/>
                <a:gd name="connsiteY3" fmla="*/ 898080 h 5203517"/>
                <a:gd name="connsiteX4" fmla="*/ 2659620 w 5410959"/>
                <a:gd name="connsiteY4" fmla="*/ 940025 h 5203517"/>
                <a:gd name="connsiteX5" fmla="*/ 2660694 w 5410959"/>
                <a:gd name="connsiteY5" fmla="*/ 939726 h 5203517"/>
                <a:gd name="connsiteX6" fmla="*/ 2661595 w 5410959"/>
                <a:gd name="connsiteY6" fmla="*/ 939475 h 5203517"/>
                <a:gd name="connsiteX7" fmla="*/ 2895536 w 5410959"/>
                <a:gd name="connsiteY7" fmla="*/ 1394273 h 5203517"/>
                <a:gd name="connsiteX8" fmla="*/ 2894078 w 5410959"/>
                <a:gd name="connsiteY8" fmla="*/ 1394681 h 5203517"/>
                <a:gd name="connsiteX9" fmla="*/ 2973681 w 5410959"/>
                <a:gd name="connsiteY9" fmla="*/ 1400653 h 5203517"/>
                <a:gd name="connsiteX10" fmla="*/ 3379482 w 5410959"/>
                <a:gd name="connsiteY10" fmla="*/ 1537148 h 5203517"/>
                <a:gd name="connsiteX11" fmla="*/ 3909666 w 5410959"/>
                <a:gd name="connsiteY11" fmla="*/ 2609488 h 5203517"/>
                <a:gd name="connsiteX12" fmla="*/ 3900315 w 5410959"/>
                <a:gd name="connsiteY12" fmla="*/ 2663383 h 5203517"/>
                <a:gd name="connsiteX13" fmla="*/ 3894293 w 5410959"/>
                <a:gd name="connsiteY13" fmla="*/ 2718023 h 5203517"/>
                <a:gd name="connsiteX14" fmla="*/ 4309999 w 5410959"/>
                <a:gd name="connsiteY14" fmla="*/ 2983520 h 5203517"/>
                <a:gd name="connsiteX15" fmla="*/ 4308286 w 5410959"/>
                <a:gd name="connsiteY15" fmla="*/ 2986492 h 5203517"/>
                <a:gd name="connsiteX16" fmla="*/ 4403854 w 5410959"/>
                <a:gd name="connsiteY16" fmla="*/ 2927865 h 5203517"/>
                <a:gd name="connsiteX17" fmla="*/ 5061920 w 5410959"/>
                <a:gd name="connsiteY17" fmla="*/ 2950645 h 5203517"/>
                <a:gd name="connsiteX18" fmla="*/ 5317432 w 5410959"/>
                <a:gd name="connsiteY18" fmla="*/ 3911531 h 5203517"/>
                <a:gd name="connsiteX19" fmla="*/ 4360344 w 5410959"/>
                <a:gd name="connsiteY19" fmla="*/ 4168058 h 5203517"/>
                <a:gd name="connsiteX20" fmla="*/ 4011539 w 5410959"/>
                <a:gd name="connsiteY20" fmla="*/ 3608265 h 5203517"/>
                <a:gd name="connsiteX21" fmla="*/ 4014681 w 5410959"/>
                <a:gd name="connsiteY21" fmla="*/ 3495870 h 5203517"/>
                <a:gd name="connsiteX22" fmla="*/ 4013730 w 5410959"/>
                <a:gd name="connsiteY22" fmla="*/ 3497520 h 5203517"/>
                <a:gd name="connsiteX23" fmla="*/ 4013150 w 5410959"/>
                <a:gd name="connsiteY23" fmla="*/ 3498526 h 5203517"/>
                <a:gd name="connsiteX24" fmla="*/ 3532124 w 5410959"/>
                <a:gd name="connsiteY24" fmla="*/ 3302954 h 5203517"/>
                <a:gd name="connsiteX25" fmla="*/ 3533908 w 5410959"/>
                <a:gd name="connsiteY25" fmla="*/ 3299849 h 5203517"/>
                <a:gd name="connsiteX26" fmla="*/ 3446913 w 5410959"/>
                <a:gd name="connsiteY26" fmla="*/ 3368961 h 5203517"/>
                <a:gd name="connsiteX27" fmla="*/ 3311564 w 5410959"/>
                <a:gd name="connsiteY27" fmla="*/ 3447323 h 5203517"/>
                <a:gd name="connsiteX28" fmla="*/ 3269498 w 5410959"/>
                <a:gd name="connsiteY28" fmla="*/ 3462979 h 5203517"/>
                <a:gd name="connsiteX29" fmla="*/ 3281299 w 5410959"/>
                <a:gd name="connsiteY29" fmla="*/ 3462013 h 5203517"/>
                <a:gd name="connsiteX30" fmla="*/ 3238039 w 5410959"/>
                <a:gd name="connsiteY30" fmla="*/ 3965696 h 5203517"/>
                <a:gd name="connsiteX31" fmla="*/ 3237231 w 5410959"/>
                <a:gd name="connsiteY31" fmla="*/ 3965764 h 5203517"/>
                <a:gd name="connsiteX32" fmla="*/ 3330985 w 5410959"/>
                <a:gd name="connsiteY32" fmla="*/ 4008386 h 5203517"/>
                <a:gd name="connsiteX33" fmla="*/ 3562593 w 5410959"/>
                <a:gd name="connsiteY33" fmla="*/ 4883551 h 5203517"/>
                <a:gd name="connsiteX34" fmla="*/ 2690276 w 5410959"/>
                <a:gd name="connsiteY34" fmla="*/ 5118087 h 5203517"/>
                <a:gd name="connsiteX35" fmla="*/ 2458668 w 5410959"/>
                <a:gd name="connsiteY35" fmla="*/ 4242922 h 5203517"/>
                <a:gd name="connsiteX36" fmla="*/ 2626016 w 5410959"/>
                <a:gd name="connsiteY36" fmla="*/ 4052056 h 5203517"/>
                <a:gd name="connsiteX37" fmla="*/ 2692380 w 5410959"/>
                <a:gd name="connsiteY37" fmla="*/ 4011156 h 5203517"/>
                <a:gd name="connsiteX38" fmla="*/ 2691861 w 5410959"/>
                <a:gd name="connsiteY38" fmla="*/ 4011199 h 5203517"/>
                <a:gd name="connsiteX39" fmla="*/ 2690792 w 5410959"/>
                <a:gd name="connsiteY39" fmla="*/ 4011288 h 5203517"/>
                <a:gd name="connsiteX40" fmla="*/ 2565336 w 5410959"/>
                <a:gd name="connsiteY40" fmla="*/ 3520632 h 5203517"/>
                <a:gd name="connsiteX41" fmla="*/ 2581266 w 5410959"/>
                <a:gd name="connsiteY41" fmla="*/ 3519327 h 5203517"/>
                <a:gd name="connsiteX42" fmla="*/ 2497965 w 5410959"/>
                <a:gd name="connsiteY42" fmla="*/ 3500245 h 5203517"/>
                <a:gd name="connsiteX43" fmla="*/ 2298880 w 5410959"/>
                <a:gd name="connsiteY43" fmla="*/ 3409856 h 5203517"/>
                <a:gd name="connsiteX44" fmla="*/ 2234234 w 5410959"/>
                <a:gd name="connsiteY44" fmla="*/ 3366838 h 5203517"/>
                <a:gd name="connsiteX45" fmla="*/ 2238312 w 5410959"/>
                <a:gd name="connsiteY45" fmla="*/ 3372721 h 5203517"/>
                <a:gd name="connsiteX46" fmla="*/ 1767938 w 5410959"/>
                <a:gd name="connsiteY46" fmla="*/ 3657276 h 5203517"/>
                <a:gd name="connsiteX47" fmla="*/ 1766732 w 5410959"/>
                <a:gd name="connsiteY47" fmla="*/ 3655529 h 5203517"/>
                <a:gd name="connsiteX48" fmla="*/ 1772570 w 5410959"/>
                <a:gd name="connsiteY48" fmla="*/ 3682614 h 5203517"/>
                <a:gd name="connsiteX49" fmla="*/ 1664345 w 5410959"/>
                <a:gd name="connsiteY49" fmla="*/ 4275704 h 5203517"/>
                <a:gd name="connsiteX50" fmla="*/ 444801 w 5410959"/>
                <a:gd name="connsiteY50" fmla="*/ 4603558 h 5203517"/>
                <a:gd name="connsiteX51" fmla="*/ 119878 w 5410959"/>
                <a:gd name="connsiteY51" fmla="*/ 3381164 h 5203517"/>
                <a:gd name="connsiteX52" fmla="*/ 1339421 w 5410959"/>
                <a:gd name="connsiteY52" fmla="*/ 3055482 h 5203517"/>
                <a:gd name="connsiteX53" fmla="*/ 1366243 w 5410959"/>
                <a:gd name="connsiteY53" fmla="*/ 3074882 h 5203517"/>
                <a:gd name="connsiteX54" fmla="*/ 1361220 w 5410959"/>
                <a:gd name="connsiteY54" fmla="*/ 3067599 h 5203517"/>
                <a:gd name="connsiteX55" fmla="*/ 1360424 w 5410959"/>
                <a:gd name="connsiteY55" fmla="*/ 3066445 h 5203517"/>
                <a:gd name="connsiteX56" fmla="*/ 1789614 w 5410959"/>
                <a:gd name="connsiteY56" fmla="*/ 2725413 h 5203517"/>
                <a:gd name="connsiteX57" fmla="*/ 1793970 w 5410959"/>
                <a:gd name="connsiteY57" fmla="*/ 2731697 h 5203517"/>
                <a:gd name="connsiteX58" fmla="*/ 1780309 w 5410959"/>
                <a:gd name="connsiteY58" fmla="*/ 2677582 h 5203517"/>
                <a:gd name="connsiteX59" fmla="*/ 1763714 w 5410959"/>
                <a:gd name="connsiteY59" fmla="*/ 2548721 h 5203517"/>
                <a:gd name="connsiteX60" fmla="*/ 1762206 w 5410959"/>
                <a:gd name="connsiteY60" fmla="*/ 2474415 h 5203517"/>
                <a:gd name="connsiteX61" fmla="*/ 1761570 w 5410959"/>
                <a:gd name="connsiteY61" fmla="*/ 2476176 h 5203517"/>
                <a:gd name="connsiteX62" fmla="*/ 1300099 w 5410959"/>
                <a:gd name="connsiteY62" fmla="*/ 2230367 h 5203517"/>
                <a:gd name="connsiteX63" fmla="*/ 1301536 w 5410959"/>
                <a:gd name="connsiteY63" fmla="*/ 2226379 h 5203517"/>
                <a:gd name="connsiteX64" fmla="*/ 1226842 w 5410959"/>
                <a:gd name="connsiteY64" fmla="*/ 2295481 h 5203517"/>
                <a:gd name="connsiteX65" fmla="*/ 457569 w 5410959"/>
                <a:gd name="connsiteY65" fmla="*/ 2341603 h 5203517"/>
                <a:gd name="connsiteX66" fmla="*/ 202126 w 5410959"/>
                <a:gd name="connsiteY66" fmla="*/ 1385910 h 5203517"/>
                <a:gd name="connsiteX67" fmla="*/ 1156791 w 5410959"/>
                <a:gd name="connsiteY67" fmla="*/ 1129610 h 5203517"/>
                <a:gd name="connsiteX68" fmla="*/ 1481507 w 5410959"/>
                <a:gd name="connsiteY68" fmla="*/ 1554785 h 5203517"/>
                <a:gd name="connsiteX69" fmla="*/ 1501037 w 5410959"/>
                <a:gd name="connsiteY69" fmla="*/ 1672836 h 5203517"/>
                <a:gd name="connsiteX70" fmla="*/ 1501193 w 5410959"/>
                <a:gd name="connsiteY70" fmla="*/ 1672405 h 5203517"/>
                <a:gd name="connsiteX71" fmla="*/ 1501586 w 5410959"/>
                <a:gd name="connsiteY71" fmla="*/ 1671313 h 5203517"/>
                <a:gd name="connsiteX72" fmla="*/ 2012887 w 5410959"/>
                <a:gd name="connsiteY72" fmla="*/ 1780078 h 5203517"/>
                <a:gd name="connsiteX73" fmla="*/ 2011837 w 5410959"/>
                <a:gd name="connsiteY73" fmla="*/ 1782988 h 5203517"/>
                <a:gd name="connsiteX74" fmla="*/ 2034232 w 5410959"/>
                <a:gd name="connsiteY74" fmla="*/ 1754896 h 5203517"/>
                <a:gd name="connsiteX75" fmla="*/ 2189689 w 5410959"/>
                <a:gd name="connsiteY75" fmla="*/ 1610776 h 5203517"/>
                <a:gd name="connsiteX76" fmla="*/ 2236587 w 5410959"/>
                <a:gd name="connsiteY76" fmla="*/ 1578757 h 5203517"/>
                <a:gd name="connsiteX77" fmla="*/ 2234869 w 5410959"/>
                <a:gd name="connsiteY77" fmla="*/ 1579238 h 5203517"/>
                <a:gd name="connsiteX78" fmla="*/ 2200211 w 5410959"/>
                <a:gd name="connsiteY78" fmla="*/ 1067863 h 5203517"/>
                <a:gd name="connsiteX79" fmla="*/ 2204029 w 5410959"/>
                <a:gd name="connsiteY79" fmla="*/ 1066800 h 5203517"/>
                <a:gd name="connsiteX80" fmla="*/ 2133161 w 5410959"/>
                <a:gd name="connsiteY80" fmla="*/ 1050616 h 5203517"/>
                <a:gd name="connsiteX81" fmla="*/ 2033599 w 5410959"/>
                <a:gd name="connsiteY81" fmla="*/ 1005461 h 5203517"/>
                <a:gd name="connsiteX82" fmla="*/ 1838564 w 5410959"/>
                <a:gd name="connsiteY82" fmla="*/ 268929 h 5203517"/>
                <a:gd name="connsiteX83" fmla="*/ 2266284 w 5410959"/>
                <a:gd name="connsiteY83" fmla="*/ 1207 h 520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410959" h="5203517">
                  <a:moveTo>
                    <a:pt x="2266284" y="1207"/>
                  </a:moveTo>
                  <a:cubicBezTo>
                    <a:pt x="2369731" y="-5743"/>
                    <a:pt x="2476493" y="17172"/>
                    <a:pt x="2573198" y="73389"/>
                  </a:cubicBezTo>
                  <a:cubicBezTo>
                    <a:pt x="2828912" y="221130"/>
                    <a:pt x="2917761" y="551375"/>
                    <a:pt x="2768234" y="809922"/>
                  </a:cubicBezTo>
                  <a:cubicBezTo>
                    <a:pt x="2749814" y="841969"/>
                    <a:pt x="2728549" y="871402"/>
                    <a:pt x="2704936" y="898080"/>
                  </a:cubicBezTo>
                  <a:lnTo>
                    <a:pt x="2659620" y="940025"/>
                  </a:lnTo>
                  <a:lnTo>
                    <a:pt x="2660694" y="939726"/>
                  </a:lnTo>
                  <a:cubicBezTo>
                    <a:pt x="2661595" y="939475"/>
                    <a:pt x="2661595" y="939475"/>
                    <a:pt x="2661595" y="939475"/>
                  </a:cubicBezTo>
                  <a:cubicBezTo>
                    <a:pt x="2535960" y="1052630"/>
                    <a:pt x="2555455" y="1376864"/>
                    <a:pt x="2895536" y="1394273"/>
                  </a:cubicBezTo>
                  <a:lnTo>
                    <a:pt x="2894078" y="1394681"/>
                  </a:lnTo>
                  <a:lnTo>
                    <a:pt x="2973681" y="1400653"/>
                  </a:lnTo>
                  <a:cubicBezTo>
                    <a:pt x="3112715" y="1417931"/>
                    <a:pt x="3250632" y="1462739"/>
                    <a:pt x="3379482" y="1537148"/>
                  </a:cubicBezTo>
                  <a:cubicBezTo>
                    <a:pt x="3766030" y="1762003"/>
                    <a:pt x="3961334" y="2190939"/>
                    <a:pt x="3909666" y="2609488"/>
                  </a:cubicBezTo>
                  <a:lnTo>
                    <a:pt x="3900315" y="2663383"/>
                  </a:lnTo>
                  <a:lnTo>
                    <a:pt x="3894293" y="2718023"/>
                  </a:lnTo>
                  <a:cubicBezTo>
                    <a:pt x="3882652" y="2987722"/>
                    <a:pt x="4151553" y="3093529"/>
                    <a:pt x="4309999" y="2983520"/>
                  </a:cubicBezTo>
                  <a:lnTo>
                    <a:pt x="4308286" y="2986492"/>
                  </a:lnTo>
                  <a:lnTo>
                    <a:pt x="4403854" y="2927865"/>
                  </a:lnTo>
                  <a:cubicBezTo>
                    <a:pt x="4606010" y="2829379"/>
                    <a:pt x="4852151" y="2829719"/>
                    <a:pt x="5061920" y="2950645"/>
                  </a:cubicBezTo>
                  <a:cubicBezTo>
                    <a:pt x="5395385" y="3146301"/>
                    <a:pt x="5510149" y="3576743"/>
                    <a:pt x="5317432" y="3911531"/>
                  </a:cubicBezTo>
                  <a:cubicBezTo>
                    <a:pt x="5122550" y="4248494"/>
                    <a:pt x="4693809" y="4363713"/>
                    <a:pt x="4360344" y="4168058"/>
                  </a:cubicBezTo>
                  <a:cubicBezTo>
                    <a:pt x="4150575" y="4047132"/>
                    <a:pt x="4027082" y="3833643"/>
                    <a:pt x="4011539" y="3608265"/>
                  </a:cubicBezTo>
                  <a:lnTo>
                    <a:pt x="4014681" y="3495870"/>
                  </a:lnTo>
                  <a:lnTo>
                    <a:pt x="4013730" y="3497520"/>
                  </a:lnTo>
                  <a:cubicBezTo>
                    <a:pt x="4013150" y="3498526"/>
                    <a:pt x="4013150" y="3498526"/>
                    <a:pt x="4013150" y="3498526"/>
                  </a:cubicBezTo>
                  <a:cubicBezTo>
                    <a:pt x="4030484" y="3294262"/>
                    <a:pt x="3772637" y="3100863"/>
                    <a:pt x="3532124" y="3302954"/>
                  </a:cubicBezTo>
                  <a:lnTo>
                    <a:pt x="3533908" y="3299849"/>
                  </a:lnTo>
                  <a:lnTo>
                    <a:pt x="3446913" y="3368961"/>
                  </a:lnTo>
                  <a:cubicBezTo>
                    <a:pt x="3403584" y="3398450"/>
                    <a:pt x="3358328" y="3424607"/>
                    <a:pt x="3311564" y="3447323"/>
                  </a:cubicBezTo>
                  <a:lnTo>
                    <a:pt x="3269498" y="3462979"/>
                  </a:lnTo>
                  <a:lnTo>
                    <a:pt x="3281299" y="3462013"/>
                  </a:lnTo>
                  <a:cubicBezTo>
                    <a:pt x="2991453" y="3592276"/>
                    <a:pt x="3062833" y="3898394"/>
                    <a:pt x="3238039" y="3965696"/>
                  </a:cubicBezTo>
                  <a:lnTo>
                    <a:pt x="3237231" y="3965764"/>
                  </a:lnTo>
                  <a:lnTo>
                    <a:pt x="3330985" y="4008386"/>
                  </a:lnTo>
                  <a:cubicBezTo>
                    <a:pt x="3636188" y="4186460"/>
                    <a:pt x="3740087" y="4577352"/>
                    <a:pt x="3562593" y="4883551"/>
                  </a:cubicBezTo>
                  <a:cubicBezTo>
                    <a:pt x="3387264" y="5189750"/>
                    <a:pt x="2995479" y="5293988"/>
                    <a:pt x="2690276" y="5118087"/>
                  </a:cubicBezTo>
                  <a:cubicBezTo>
                    <a:pt x="2385073" y="4940013"/>
                    <a:pt x="2281174" y="4549121"/>
                    <a:pt x="2458668" y="4242922"/>
                  </a:cubicBezTo>
                  <a:cubicBezTo>
                    <a:pt x="2502500" y="4166372"/>
                    <a:pt x="2559861" y="4102309"/>
                    <a:pt x="2626016" y="4052056"/>
                  </a:cubicBezTo>
                  <a:lnTo>
                    <a:pt x="2692380" y="4011156"/>
                  </a:lnTo>
                  <a:lnTo>
                    <a:pt x="2691861" y="4011199"/>
                  </a:lnTo>
                  <a:cubicBezTo>
                    <a:pt x="2690792" y="4011288"/>
                    <a:pt x="2690792" y="4011288"/>
                    <a:pt x="2690792" y="4011288"/>
                  </a:cubicBezTo>
                  <a:cubicBezTo>
                    <a:pt x="2850856" y="3915762"/>
                    <a:pt x="2870323" y="3600960"/>
                    <a:pt x="2565336" y="3520632"/>
                  </a:cubicBezTo>
                  <a:lnTo>
                    <a:pt x="2581266" y="3519327"/>
                  </a:lnTo>
                  <a:lnTo>
                    <a:pt x="2497965" y="3500245"/>
                  </a:lnTo>
                  <a:cubicBezTo>
                    <a:pt x="2429996" y="3477374"/>
                    <a:pt x="2363304" y="3447332"/>
                    <a:pt x="2298880" y="3409856"/>
                  </a:cubicBezTo>
                  <a:lnTo>
                    <a:pt x="2234234" y="3366838"/>
                  </a:lnTo>
                  <a:lnTo>
                    <a:pt x="2238312" y="3372721"/>
                  </a:lnTo>
                  <a:cubicBezTo>
                    <a:pt x="1989035" y="3203292"/>
                    <a:pt x="1720250" y="3411820"/>
                    <a:pt x="1767938" y="3657276"/>
                  </a:cubicBezTo>
                  <a:lnTo>
                    <a:pt x="1766732" y="3655529"/>
                  </a:lnTo>
                  <a:lnTo>
                    <a:pt x="1772570" y="3682614"/>
                  </a:lnTo>
                  <a:cubicBezTo>
                    <a:pt x="1805373" y="3880068"/>
                    <a:pt x="1772382" y="4089523"/>
                    <a:pt x="1664345" y="4275704"/>
                  </a:cubicBezTo>
                  <a:cubicBezTo>
                    <a:pt x="1417403" y="4703434"/>
                    <a:pt x="871532" y="4851076"/>
                    <a:pt x="444801" y="4603558"/>
                  </a:cubicBezTo>
                  <a:cubicBezTo>
                    <a:pt x="20234" y="4356039"/>
                    <a:pt x="-127064" y="3808893"/>
                    <a:pt x="119878" y="3381164"/>
                  </a:cubicBezTo>
                  <a:cubicBezTo>
                    <a:pt x="366819" y="2953435"/>
                    <a:pt x="912689" y="2807963"/>
                    <a:pt x="1339421" y="3055482"/>
                  </a:cubicBezTo>
                  <a:lnTo>
                    <a:pt x="1366243" y="3074882"/>
                  </a:lnTo>
                  <a:lnTo>
                    <a:pt x="1361220" y="3067599"/>
                  </a:lnTo>
                  <a:cubicBezTo>
                    <a:pt x="1360424" y="3066445"/>
                    <a:pt x="1360424" y="3066445"/>
                    <a:pt x="1360424" y="3066445"/>
                  </a:cubicBezTo>
                  <a:cubicBezTo>
                    <a:pt x="1570683" y="3198947"/>
                    <a:pt x="1858978" y="3018657"/>
                    <a:pt x="1789614" y="2725413"/>
                  </a:cubicBezTo>
                  <a:lnTo>
                    <a:pt x="1793970" y="2731697"/>
                  </a:lnTo>
                  <a:lnTo>
                    <a:pt x="1780309" y="2677582"/>
                  </a:lnTo>
                  <a:cubicBezTo>
                    <a:pt x="1772233" y="2635071"/>
                    <a:pt x="1766680" y="2592036"/>
                    <a:pt x="1763714" y="2548721"/>
                  </a:cubicBezTo>
                  <a:lnTo>
                    <a:pt x="1762206" y="2474415"/>
                  </a:lnTo>
                  <a:lnTo>
                    <a:pt x="1761570" y="2476176"/>
                  </a:lnTo>
                  <a:cubicBezTo>
                    <a:pt x="1761570" y="2158582"/>
                    <a:pt x="1445256" y="2084621"/>
                    <a:pt x="1300099" y="2230367"/>
                  </a:cubicBezTo>
                  <a:lnTo>
                    <a:pt x="1301536" y="2226379"/>
                  </a:lnTo>
                  <a:lnTo>
                    <a:pt x="1226842" y="2295481"/>
                  </a:lnTo>
                  <a:cubicBezTo>
                    <a:pt x="1009992" y="2459299"/>
                    <a:pt x="707600" y="2486586"/>
                    <a:pt x="457569" y="2341603"/>
                  </a:cubicBezTo>
                  <a:cubicBezTo>
                    <a:pt x="122029" y="2148292"/>
                    <a:pt x="9461" y="1720402"/>
                    <a:pt x="202126" y="1385910"/>
                  </a:cubicBezTo>
                  <a:cubicBezTo>
                    <a:pt x="394791" y="1049245"/>
                    <a:pt x="821251" y="936300"/>
                    <a:pt x="1156791" y="1129610"/>
                  </a:cubicBezTo>
                  <a:cubicBezTo>
                    <a:pt x="1323478" y="1226266"/>
                    <a:pt x="1435505" y="1381566"/>
                    <a:pt x="1481507" y="1554785"/>
                  </a:cubicBezTo>
                  <a:lnTo>
                    <a:pt x="1501037" y="1672836"/>
                  </a:lnTo>
                  <a:lnTo>
                    <a:pt x="1501193" y="1672405"/>
                  </a:lnTo>
                  <a:cubicBezTo>
                    <a:pt x="1501586" y="1671313"/>
                    <a:pt x="1501586" y="1671313"/>
                    <a:pt x="1501586" y="1671313"/>
                  </a:cubicBezTo>
                  <a:cubicBezTo>
                    <a:pt x="1521085" y="1877967"/>
                    <a:pt x="1809233" y="2023713"/>
                    <a:pt x="2012887" y="1780078"/>
                  </a:cubicBezTo>
                  <a:lnTo>
                    <a:pt x="2011837" y="1782988"/>
                  </a:lnTo>
                  <a:lnTo>
                    <a:pt x="2034232" y="1754896"/>
                  </a:lnTo>
                  <a:cubicBezTo>
                    <a:pt x="2081692" y="1701181"/>
                    <a:pt x="2133842" y="1653055"/>
                    <a:pt x="2189689" y="1610776"/>
                  </a:cubicBezTo>
                  <a:lnTo>
                    <a:pt x="2236587" y="1578757"/>
                  </a:lnTo>
                  <a:lnTo>
                    <a:pt x="2234869" y="1579238"/>
                  </a:lnTo>
                  <a:cubicBezTo>
                    <a:pt x="2516465" y="1387744"/>
                    <a:pt x="2367002" y="1100504"/>
                    <a:pt x="2200211" y="1067863"/>
                  </a:cubicBezTo>
                  <a:lnTo>
                    <a:pt x="2204029" y="1066800"/>
                  </a:lnTo>
                  <a:lnTo>
                    <a:pt x="2133161" y="1050616"/>
                  </a:lnTo>
                  <a:cubicBezTo>
                    <a:pt x="2099187" y="1039205"/>
                    <a:pt x="2065834" y="1024200"/>
                    <a:pt x="2033599" y="1005461"/>
                  </a:cubicBezTo>
                  <a:cubicBezTo>
                    <a:pt x="1777886" y="855548"/>
                    <a:pt x="1689036" y="527476"/>
                    <a:pt x="1838564" y="268929"/>
                  </a:cubicBezTo>
                  <a:cubicBezTo>
                    <a:pt x="1930664" y="107337"/>
                    <a:pt x="2093871" y="12792"/>
                    <a:pt x="2266284" y="120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80C6E845-30DD-8146-A5D1-5E245A06246D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3838022" y="3569752"/>
              <a:ext cx="1164596" cy="1170236"/>
            </a:xfrm>
            <a:custGeom>
              <a:avLst/>
              <a:gdLst>
                <a:gd name="T0" fmla="*/ 170 w 606"/>
                <a:gd name="T1" fmla="*/ 533 h 606"/>
                <a:gd name="T2" fmla="*/ 73 w 606"/>
                <a:gd name="T3" fmla="*/ 170 h 606"/>
                <a:gd name="T4" fmla="*/ 436 w 606"/>
                <a:gd name="T5" fmla="*/ 73 h 606"/>
                <a:gd name="T6" fmla="*/ 533 w 606"/>
                <a:gd name="T7" fmla="*/ 436 h 606"/>
                <a:gd name="T8" fmla="*/ 170 w 606"/>
                <a:gd name="T9" fmla="*/ 53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170" y="533"/>
                  </a:moveTo>
                  <a:cubicBezTo>
                    <a:pt x="43" y="459"/>
                    <a:pt x="0" y="297"/>
                    <a:pt x="73" y="170"/>
                  </a:cubicBezTo>
                  <a:cubicBezTo>
                    <a:pt x="147" y="43"/>
                    <a:pt x="309" y="0"/>
                    <a:pt x="436" y="73"/>
                  </a:cubicBezTo>
                  <a:cubicBezTo>
                    <a:pt x="563" y="147"/>
                    <a:pt x="606" y="309"/>
                    <a:pt x="533" y="436"/>
                  </a:cubicBezTo>
                  <a:cubicBezTo>
                    <a:pt x="460" y="563"/>
                    <a:pt x="297" y="606"/>
                    <a:pt x="170" y="5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869C8FFE-80F6-8349-AAD4-6F20FF5B182B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3995076" y="2024493"/>
              <a:ext cx="853004" cy="857233"/>
            </a:xfrm>
            <a:custGeom>
              <a:avLst/>
              <a:gdLst>
                <a:gd name="T0" fmla="*/ 125 w 444"/>
                <a:gd name="T1" fmla="*/ 391 h 444"/>
                <a:gd name="T2" fmla="*/ 54 w 444"/>
                <a:gd name="T3" fmla="*/ 125 h 444"/>
                <a:gd name="T4" fmla="*/ 320 w 444"/>
                <a:gd name="T5" fmla="*/ 54 h 444"/>
                <a:gd name="T6" fmla="*/ 391 w 444"/>
                <a:gd name="T7" fmla="*/ 320 h 444"/>
                <a:gd name="T8" fmla="*/ 125 w 444"/>
                <a:gd name="T9" fmla="*/ 39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444">
                  <a:moveTo>
                    <a:pt x="125" y="391"/>
                  </a:moveTo>
                  <a:cubicBezTo>
                    <a:pt x="32" y="337"/>
                    <a:pt x="0" y="218"/>
                    <a:pt x="54" y="125"/>
                  </a:cubicBezTo>
                  <a:cubicBezTo>
                    <a:pt x="108" y="32"/>
                    <a:pt x="227" y="0"/>
                    <a:pt x="320" y="54"/>
                  </a:cubicBezTo>
                  <a:cubicBezTo>
                    <a:pt x="413" y="108"/>
                    <a:pt x="444" y="227"/>
                    <a:pt x="391" y="320"/>
                  </a:cubicBezTo>
                  <a:cubicBezTo>
                    <a:pt x="337" y="413"/>
                    <a:pt x="218" y="444"/>
                    <a:pt x="125" y="391"/>
                  </a:cubicBezTo>
                  <a:close/>
                </a:path>
              </a:pathLst>
            </a:custGeom>
            <a:solidFill>
              <a:srgbClr val="29557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F51C47C7-C5B1-864F-B93B-3C1203F076BF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7081922" y="3674725"/>
              <a:ext cx="1047573" cy="1047573"/>
            </a:xfrm>
            <a:custGeom>
              <a:avLst/>
              <a:gdLst>
                <a:gd name="T0" fmla="*/ 153 w 544"/>
                <a:gd name="T1" fmla="*/ 477 h 543"/>
                <a:gd name="T2" fmla="*/ 66 w 544"/>
                <a:gd name="T3" fmla="*/ 152 h 543"/>
                <a:gd name="T4" fmla="*/ 391 w 544"/>
                <a:gd name="T5" fmla="*/ 65 h 543"/>
                <a:gd name="T6" fmla="*/ 478 w 544"/>
                <a:gd name="T7" fmla="*/ 391 h 543"/>
                <a:gd name="T8" fmla="*/ 153 w 544"/>
                <a:gd name="T9" fmla="*/ 47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543">
                  <a:moveTo>
                    <a:pt x="153" y="477"/>
                  </a:moveTo>
                  <a:cubicBezTo>
                    <a:pt x="39" y="412"/>
                    <a:pt x="0" y="266"/>
                    <a:pt x="66" y="152"/>
                  </a:cubicBezTo>
                  <a:cubicBezTo>
                    <a:pt x="132" y="39"/>
                    <a:pt x="278" y="0"/>
                    <a:pt x="391" y="65"/>
                  </a:cubicBezTo>
                  <a:cubicBezTo>
                    <a:pt x="505" y="131"/>
                    <a:pt x="544" y="277"/>
                    <a:pt x="478" y="391"/>
                  </a:cubicBezTo>
                  <a:cubicBezTo>
                    <a:pt x="412" y="504"/>
                    <a:pt x="267" y="543"/>
                    <a:pt x="153" y="4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CBE3211F-C00A-9C4F-B070-23EFB2FCF2FB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5154510" y="4490121"/>
              <a:ext cx="1528356" cy="1535406"/>
            </a:xfrm>
            <a:custGeom>
              <a:avLst/>
              <a:gdLst>
                <a:gd name="T0" fmla="*/ 223 w 795"/>
                <a:gd name="T1" fmla="*/ 700 h 796"/>
                <a:gd name="T2" fmla="*/ 96 w 795"/>
                <a:gd name="T3" fmla="*/ 224 h 796"/>
                <a:gd name="T4" fmla="*/ 572 w 795"/>
                <a:gd name="T5" fmla="*/ 97 h 796"/>
                <a:gd name="T6" fmla="*/ 699 w 795"/>
                <a:gd name="T7" fmla="*/ 573 h 796"/>
                <a:gd name="T8" fmla="*/ 223 w 795"/>
                <a:gd name="T9" fmla="*/ 70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5" h="796">
                  <a:moveTo>
                    <a:pt x="223" y="700"/>
                  </a:moveTo>
                  <a:cubicBezTo>
                    <a:pt x="57" y="603"/>
                    <a:pt x="0" y="390"/>
                    <a:pt x="96" y="224"/>
                  </a:cubicBezTo>
                  <a:cubicBezTo>
                    <a:pt x="193" y="57"/>
                    <a:pt x="406" y="0"/>
                    <a:pt x="572" y="97"/>
                  </a:cubicBezTo>
                  <a:cubicBezTo>
                    <a:pt x="739" y="193"/>
                    <a:pt x="795" y="406"/>
                    <a:pt x="699" y="573"/>
                  </a:cubicBezTo>
                  <a:cubicBezTo>
                    <a:pt x="603" y="739"/>
                    <a:pt x="390" y="796"/>
                    <a:pt x="223" y="700"/>
                  </a:cubicBezTo>
                  <a:close/>
                </a:path>
              </a:pathLst>
            </a:custGeom>
            <a:solidFill>
              <a:srgbClr val="29557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C13CC61-1883-CC4F-BD45-B34D4C618820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7281334" y="1889735"/>
              <a:ext cx="1143448" cy="1147677"/>
            </a:xfrm>
            <a:custGeom>
              <a:avLst/>
              <a:gdLst>
                <a:gd name="T0" fmla="*/ 167 w 595"/>
                <a:gd name="T1" fmla="*/ 523 h 595"/>
                <a:gd name="T2" fmla="*/ 72 w 595"/>
                <a:gd name="T3" fmla="*/ 167 h 595"/>
                <a:gd name="T4" fmla="*/ 428 w 595"/>
                <a:gd name="T5" fmla="*/ 72 h 595"/>
                <a:gd name="T6" fmla="*/ 523 w 595"/>
                <a:gd name="T7" fmla="*/ 428 h 595"/>
                <a:gd name="T8" fmla="*/ 167 w 595"/>
                <a:gd name="T9" fmla="*/ 52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5">
                  <a:moveTo>
                    <a:pt x="167" y="523"/>
                  </a:moveTo>
                  <a:cubicBezTo>
                    <a:pt x="43" y="451"/>
                    <a:pt x="0" y="291"/>
                    <a:pt x="72" y="167"/>
                  </a:cubicBezTo>
                  <a:cubicBezTo>
                    <a:pt x="144" y="42"/>
                    <a:pt x="304" y="0"/>
                    <a:pt x="428" y="72"/>
                  </a:cubicBezTo>
                  <a:cubicBezTo>
                    <a:pt x="553" y="144"/>
                    <a:pt x="595" y="303"/>
                    <a:pt x="523" y="428"/>
                  </a:cubicBezTo>
                  <a:cubicBezTo>
                    <a:pt x="451" y="552"/>
                    <a:pt x="292" y="595"/>
                    <a:pt x="167" y="523"/>
                  </a:cubicBezTo>
                  <a:close/>
                </a:path>
              </a:pathLst>
            </a:custGeom>
            <a:solidFill>
              <a:srgbClr val="29557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CE72C23D-4EDC-304A-BF1E-5A6E3E3951D9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5158634" y="2252334"/>
              <a:ext cx="1804701" cy="1808931"/>
            </a:xfrm>
            <a:custGeom>
              <a:avLst/>
              <a:gdLst>
                <a:gd name="T0" fmla="*/ 263 w 938"/>
                <a:gd name="T1" fmla="*/ 825 h 938"/>
                <a:gd name="T2" fmla="*/ 113 w 938"/>
                <a:gd name="T3" fmla="*/ 264 h 938"/>
                <a:gd name="T4" fmla="*/ 674 w 938"/>
                <a:gd name="T5" fmla="*/ 114 h 938"/>
                <a:gd name="T6" fmla="*/ 824 w 938"/>
                <a:gd name="T7" fmla="*/ 675 h 938"/>
                <a:gd name="T8" fmla="*/ 263 w 938"/>
                <a:gd name="T9" fmla="*/ 825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938">
                  <a:moveTo>
                    <a:pt x="263" y="825"/>
                  </a:moveTo>
                  <a:cubicBezTo>
                    <a:pt x="67" y="711"/>
                    <a:pt x="0" y="460"/>
                    <a:pt x="113" y="264"/>
                  </a:cubicBezTo>
                  <a:cubicBezTo>
                    <a:pt x="227" y="68"/>
                    <a:pt x="478" y="0"/>
                    <a:pt x="674" y="114"/>
                  </a:cubicBezTo>
                  <a:cubicBezTo>
                    <a:pt x="871" y="228"/>
                    <a:pt x="938" y="479"/>
                    <a:pt x="824" y="675"/>
                  </a:cubicBezTo>
                  <a:cubicBezTo>
                    <a:pt x="711" y="871"/>
                    <a:pt x="459" y="938"/>
                    <a:pt x="263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CAEDA6C-4709-F941-BD8D-151A505EB0A8}"/>
                </a:ext>
              </a:extLst>
            </p:cNvPr>
            <p:cNvGrpSpPr/>
            <p:nvPr/>
          </p:nvGrpSpPr>
          <p:grpSpPr>
            <a:xfrm>
              <a:off x="4211926" y="3951605"/>
              <a:ext cx="416787" cy="406528"/>
              <a:chOff x="884119" y="835427"/>
              <a:chExt cx="263046" cy="256571"/>
            </a:xfrm>
            <a:solidFill>
              <a:schemeClr val="bg1"/>
            </a:solidFill>
          </p:grpSpPr>
          <p:sp>
            <p:nvSpPr>
              <p:cNvPr id="81" name="Shape 10515">
                <a:extLst>
                  <a:ext uri="{FF2B5EF4-FFF2-40B4-BE49-F238E27FC236}">
                    <a16:creationId xmlns:a16="http://schemas.microsoft.com/office/drawing/2014/main" id="{7EAF6E48-45BE-4343-A2C6-D2E192ABB4E9}"/>
                  </a:ext>
                </a:extLst>
              </p:cNvPr>
              <p:cNvSpPr/>
              <p:nvPr/>
            </p:nvSpPr>
            <p:spPr>
              <a:xfrm>
                <a:off x="884119" y="935440"/>
                <a:ext cx="46302" cy="136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82" name="Shape 10516">
                <a:extLst>
                  <a:ext uri="{FF2B5EF4-FFF2-40B4-BE49-F238E27FC236}">
                    <a16:creationId xmlns:a16="http://schemas.microsoft.com/office/drawing/2014/main" id="{562D4C11-C3CA-5844-9DFC-02475C3E09D4}"/>
                  </a:ext>
                </a:extLst>
              </p:cNvPr>
              <p:cNvSpPr/>
              <p:nvPr/>
            </p:nvSpPr>
            <p:spPr>
              <a:xfrm>
                <a:off x="950794" y="835427"/>
                <a:ext cx="196371" cy="256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586" extrusionOk="0">
                    <a:moveTo>
                      <a:pt x="11717" y="14039"/>
                    </a:moveTo>
                    <a:cubicBezTo>
                      <a:pt x="9702" y="15584"/>
                      <a:pt x="6428" y="15588"/>
                      <a:pt x="4408" y="14039"/>
                    </a:cubicBezTo>
                    <a:cubicBezTo>
                      <a:pt x="2391" y="12497"/>
                      <a:pt x="2397" y="9988"/>
                      <a:pt x="4414" y="8439"/>
                    </a:cubicBezTo>
                    <a:cubicBezTo>
                      <a:pt x="6422" y="6895"/>
                      <a:pt x="9702" y="6891"/>
                      <a:pt x="11717" y="8439"/>
                    </a:cubicBezTo>
                    <a:cubicBezTo>
                      <a:pt x="13731" y="9988"/>
                      <a:pt x="13737" y="12492"/>
                      <a:pt x="11717" y="14039"/>
                    </a:cubicBezTo>
                    <a:close/>
                    <a:moveTo>
                      <a:pt x="21558" y="19386"/>
                    </a:moveTo>
                    <a:lnTo>
                      <a:pt x="15491" y="14738"/>
                    </a:lnTo>
                    <a:lnTo>
                      <a:pt x="14708" y="15104"/>
                    </a:lnTo>
                    <a:lnTo>
                      <a:pt x="13513" y="14216"/>
                    </a:lnTo>
                    <a:cubicBezTo>
                      <a:pt x="15377" y="12209"/>
                      <a:pt x="15154" y="9409"/>
                      <a:pt x="12808" y="7607"/>
                    </a:cubicBezTo>
                    <a:cubicBezTo>
                      <a:pt x="12645" y="7487"/>
                      <a:pt x="12464" y="7390"/>
                      <a:pt x="12289" y="7283"/>
                    </a:cubicBezTo>
                    <a:lnTo>
                      <a:pt x="12289" y="0"/>
                    </a:lnTo>
                    <a:lnTo>
                      <a:pt x="7215" y="0"/>
                    </a:lnTo>
                    <a:lnTo>
                      <a:pt x="7215" y="6160"/>
                    </a:lnTo>
                    <a:cubicBezTo>
                      <a:pt x="6471" y="6235"/>
                      <a:pt x="5753" y="6401"/>
                      <a:pt x="5077" y="6659"/>
                    </a:cubicBezTo>
                    <a:lnTo>
                      <a:pt x="5077" y="4788"/>
                    </a:lnTo>
                    <a:lnTo>
                      <a:pt x="0" y="4788"/>
                    </a:lnTo>
                    <a:lnTo>
                      <a:pt x="0" y="20191"/>
                    </a:lnTo>
                    <a:lnTo>
                      <a:pt x="5071" y="20191"/>
                    </a:lnTo>
                    <a:lnTo>
                      <a:pt x="5071" y="15819"/>
                    </a:lnTo>
                    <a:cubicBezTo>
                      <a:pt x="5753" y="16082"/>
                      <a:pt x="6471" y="16249"/>
                      <a:pt x="7215" y="16318"/>
                    </a:cubicBezTo>
                    <a:lnTo>
                      <a:pt x="7215" y="20191"/>
                    </a:lnTo>
                    <a:lnTo>
                      <a:pt x="12289" y="20191"/>
                    </a:lnTo>
                    <a:lnTo>
                      <a:pt x="12289" y="15666"/>
                    </a:lnTo>
                    <a:lnTo>
                      <a:pt x="13073" y="16245"/>
                    </a:lnTo>
                    <a:lnTo>
                      <a:pt x="12621" y="16938"/>
                    </a:lnTo>
                    <a:lnTo>
                      <a:pt x="18687" y="21586"/>
                    </a:lnTo>
                    <a:cubicBezTo>
                      <a:pt x="18687" y="21586"/>
                      <a:pt x="20008" y="21600"/>
                      <a:pt x="20804" y="20902"/>
                    </a:cubicBezTo>
                    <a:cubicBezTo>
                      <a:pt x="21600" y="20205"/>
                      <a:pt x="21558" y="19386"/>
                      <a:pt x="21558" y="1938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E39EFCA-8FCC-8347-8BA6-9DD3FBA8C9E0}"/>
                </a:ext>
              </a:extLst>
            </p:cNvPr>
            <p:cNvGrpSpPr/>
            <p:nvPr/>
          </p:nvGrpSpPr>
          <p:grpSpPr>
            <a:xfrm>
              <a:off x="4265745" y="2268914"/>
              <a:ext cx="311668" cy="368392"/>
              <a:chOff x="3093919" y="1968902"/>
              <a:chExt cx="235465" cy="278319"/>
            </a:xfrm>
            <a:solidFill>
              <a:schemeClr val="bg1"/>
            </a:solidFill>
          </p:grpSpPr>
          <p:sp>
            <p:nvSpPr>
              <p:cNvPr id="79" name="Shape 10569">
                <a:extLst>
                  <a:ext uri="{FF2B5EF4-FFF2-40B4-BE49-F238E27FC236}">
                    <a16:creationId xmlns:a16="http://schemas.microsoft.com/office/drawing/2014/main" id="{E0E17DBA-5D06-5040-B0EB-DD8CB185E490}"/>
                  </a:ext>
                </a:extLst>
              </p:cNvPr>
              <p:cNvSpPr/>
              <p:nvPr/>
            </p:nvSpPr>
            <p:spPr>
              <a:xfrm>
                <a:off x="3093919" y="2011765"/>
                <a:ext cx="235465" cy="235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10" y="10000"/>
                    </a:moveTo>
                    <a:cubicBezTo>
                      <a:pt x="18142" y="9593"/>
                      <a:pt x="17673" y="7797"/>
                      <a:pt x="18019" y="7215"/>
                    </a:cubicBezTo>
                    <a:cubicBezTo>
                      <a:pt x="18231" y="6870"/>
                      <a:pt x="18772" y="6563"/>
                      <a:pt x="19174" y="6375"/>
                    </a:cubicBezTo>
                    <a:cubicBezTo>
                      <a:pt x="19870" y="7695"/>
                      <a:pt x="20272" y="9202"/>
                      <a:pt x="20272" y="10796"/>
                    </a:cubicBezTo>
                    <a:cubicBezTo>
                      <a:pt x="20272" y="11275"/>
                      <a:pt x="20227" y="11739"/>
                      <a:pt x="20155" y="12203"/>
                    </a:cubicBezTo>
                    <a:cubicBezTo>
                      <a:pt x="19954" y="11387"/>
                      <a:pt x="19559" y="10603"/>
                      <a:pt x="18710" y="10000"/>
                    </a:cubicBezTo>
                    <a:close/>
                    <a:moveTo>
                      <a:pt x="10797" y="0"/>
                    </a:moveTo>
                    <a:cubicBezTo>
                      <a:pt x="10011" y="0"/>
                      <a:pt x="9247" y="88"/>
                      <a:pt x="8505" y="251"/>
                    </a:cubicBezTo>
                    <a:cubicBezTo>
                      <a:pt x="8622" y="439"/>
                      <a:pt x="8733" y="630"/>
                      <a:pt x="8839" y="803"/>
                    </a:cubicBezTo>
                    <a:cubicBezTo>
                      <a:pt x="10339" y="500"/>
                      <a:pt x="11115" y="919"/>
                      <a:pt x="11511" y="1355"/>
                    </a:cubicBezTo>
                    <a:cubicBezTo>
                      <a:pt x="11839" y="1378"/>
                      <a:pt x="12164" y="1416"/>
                      <a:pt x="12482" y="1478"/>
                    </a:cubicBezTo>
                    <a:cubicBezTo>
                      <a:pt x="12643" y="2475"/>
                      <a:pt x="12978" y="3847"/>
                      <a:pt x="13618" y="4205"/>
                    </a:cubicBezTo>
                    <a:cubicBezTo>
                      <a:pt x="14667" y="4785"/>
                      <a:pt x="15933" y="6062"/>
                      <a:pt x="16402" y="6291"/>
                    </a:cubicBezTo>
                    <a:cubicBezTo>
                      <a:pt x="16865" y="6519"/>
                      <a:pt x="17439" y="8493"/>
                      <a:pt x="17328" y="9301"/>
                    </a:cubicBezTo>
                    <a:cubicBezTo>
                      <a:pt x="17210" y="10117"/>
                      <a:pt x="15822" y="11036"/>
                      <a:pt x="16168" y="11852"/>
                    </a:cubicBezTo>
                    <a:cubicBezTo>
                      <a:pt x="16514" y="12666"/>
                      <a:pt x="15939" y="13590"/>
                      <a:pt x="15939" y="13590"/>
                    </a:cubicBezTo>
                    <a:cubicBezTo>
                      <a:pt x="15939" y="13590"/>
                      <a:pt x="15359" y="16252"/>
                      <a:pt x="15008" y="16603"/>
                    </a:cubicBezTo>
                    <a:cubicBezTo>
                      <a:pt x="14667" y="16949"/>
                      <a:pt x="12577" y="17873"/>
                      <a:pt x="13039" y="18450"/>
                    </a:cubicBezTo>
                    <a:cubicBezTo>
                      <a:pt x="13502" y="19035"/>
                      <a:pt x="14896" y="18337"/>
                      <a:pt x="16285" y="17991"/>
                    </a:cubicBezTo>
                    <a:cubicBezTo>
                      <a:pt x="16625" y="17908"/>
                      <a:pt x="16965" y="17797"/>
                      <a:pt x="17294" y="17679"/>
                    </a:cubicBezTo>
                    <a:cubicBezTo>
                      <a:pt x="15599" y="19281"/>
                      <a:pt x="13318" y="20274"/>
                      <a:pt x="10802" y="20274"/>
                    </a:cubicBezTo>
                    <a:cubicBezTo>
                      <a:pt x="8989" y="20274"/>
                      <a:pt x="7300" y="19755"/>
                      <a:pt x="5861" y="18867"/>
                    </a:cubicBezTo>
                    <a:cubicBezTo>
                      <a:pt x="7150" y="18877"/>
                      <a:pt x="4897" y="16893"/>
                      <a:pt x="6453" y="16592"/>
                    </a:cubicBezTo>
                    <a:cubicBezTo>
                      <a:pt x="8087" y="16267"/>
                      <a:pt x="8773" y="14400"/>
                      <a:pt x="8248" y="14427"/>
                    </a:cubicBezTo>
                    <a:cubicBezTo>
                      <a:pt x="7724" y="14456"/>
                      <a:pt x="6732" y="14160"/>
                      <a:pt x="6035" y="13279"/>
                    </a:cubicBezTo>
                    <a:cubicBezTo>
                      <a:pt x="5331" y="12397"/>
                      <a:pt x="4725" y="12593"/>
                      <a:pt x="3999" y="12733"/>
                    </a:cubicBezTo>
                    <a:cubicBezTo>
                      <a:pt x="3368" y="12861"/>
                      <a:pt x="2593" y="14685"/>
                      <a:pt x="2399" y="15164"/>
                    </a:cubicBezTo>
                    <a:cubicBezTo>
                      <a:pt x="1907" y="14222"/>
                      <a:pt x="1573" y="13190"/>
                      <a:pt x="1422" y="12095"/>
                    </a:cubicBezTo>
                    <a:cubicBezTo>
                      <a:pt x="2226" y="11677"/>
                      <a:pt x="3531" y="10968"/>
                      <a:pt x="4005" y="10580"/>
                    </a:cubicBezTo>
                    <a:cubicBezTo>
                      <a:pt x="4702" y="10000"/>
                      <a:pt x="3771" y="9771"/>
                      <a:pt x="3658" y="9418"/>
                    </a:cubicBezTo>
                    <a:cubicBezTo>
                      <a:pt x="3574" y="9169"/>
                      <a:pt x="3608" y="8678"/>
                      <a:pt x="3637" y="8125"/>
                    </a:cubicBezTo>
                    <a:cubicBezTo>
                      <a:pt x="3079" y="8013"/>
                      <a:pt x="2632" y="7747"/>
                      <a:pt x="2364" y="7300"/>
                    </a:cubicBezTo>
                    <a:cubicBezTo>
                      <a:pt x="2230" y="7083"/>
                      <a:pt x="2103" y="6765"/>
                      <a:pt x="2103" y="6352"/>
                    </a:cubicBezTo>
                    <a:cubicBezTo>
                      <a:pt x="2103" y="5839"/>
                      <a:pt x="2321" y="5175"/>
                      <a:pt x="2962" y="4372"/>
                    </a:cubicBezTo>
                    <a:cubicBezTo>
                      <a:pt x="2850" y="4194"/>
                      <a:pt x="2727" y="3994"/>
                      <a:pt x="2605" y="3786"/>
                    </a:cubicBezTo>
                    <a:cubicBezTo>
                      <a:pt x="986" y="5677"/>
                      <a:pt x="0" y="8120"/>
                      <a:pt x="0" y="10796"/>
                    </a:cubicBezTo>
                    <a:cubicBezTo>
                      <a:pt x="0" y="16754"/>
                      <a:pt x="4847" y="21600"/>
                      <a:pt x="10797" y="21600"/>
                    </a:cubicBezTo>
                    <a:cubicBezTo>
                      <a:pt x="16753" y="21600"/>
                      <a:pt x="21600" y="16754"/>
                      <a:pt x="21600" y="10796"/>
                    </a:cubicBezTo>
                    <a:cubicBezTo>
                      <a:pt x="21600" y="4840"/>
                      <a:pt x="16753" y="0"/>
                      <a:pt x="10797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80" name="Shape 10570">
                <a:extLst>
                  <a:ext uri="{FF2B5EF4-FFF2-40B4-BE49-F238E27FC236}">
                    <a16:creationId xmlns:a16="http://schemas.microsoft.com/office/drawing/2014/main" id="{ECA686EF-44B6-DB4A-A1C0-FAB73A7E414C}"/>
                  </a:ext>
                </a:extLst>
              </p:cNvPr>
              <p:cNvSpPr/>
              <p:nvPr/>
            </p:nvSpPr>
            <p:spPr>
              <a:xfrm>
                <a:off x="3093919" y="1968902"/>
                <a:ext cx="124343" cy="164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9" h="21161" extrusionOk="0">
                    <a:moveTo>
                      <a:pt x="3367" y="5951"/>
                    </a:moveTo>
                    <a:lnTo>
                      <a:pt x="7933" y="11671"/>
                    </a:lnTo>
                    <a:cubicBezTo>
                      <a:pt x="6279" y="12871"/>
                      <a:pt x="5445" y="14036"/>
                      <a:pt x="5969" y="14700"/>
                    </a:cubicBezTo>
                    <a:cubicBezTo>
                      <a:pt x="6710" y="15616"/>
                      <a:pt x="9764" y="15224"/>
                      <a:pt x="13088" y="13881"/>
                    </a:cubicBezTo>
                    <a:lnTo>
                      <a:pt x="18910" y="21161"/>
                    </a:lnTo>
                    <a:lnTo>
                      <a:pt x="21039" y="20177"/>
                    </a:lnTo>
                    <a:lnTo>
                      <a:pt x="15217" y="12903"/>
                    </a:lnTo>
                    <a:cubicBezTo>
                      <a:pt x="18315" y="11287"/>
                      <a:pt x="20167" y="9396"/>
                      <a:pt x="19445" y="8483"/>
                    </a:cubicBezTo>
                    <a:cubicBezTo>
                      <a:pt x="18922" y="7827"/>
                      <a:pt x="17172" y="7851"/>
                      <a:pt x="14992" y="8413"/>
                    </a:cubicBezTo>
                    <a:lnTo>
                      <a:pt x="10423" y="2701"/>
                    </a:lnTo>
                    <a:cubicBezTo>
                      <a:pt x="11544" y="1781"/>
                      <a:pt x="12079" y="937"/>
                      <a:pt x="11679" y="429"/>
                    </a:cubicBezTo>
                    <a:cubicBezTo>
                      <a:pt x="10977" y="-439"/>
                      <a:pt x="7833" y="53"/>
                      <a:pt x="4652" y="1524"/>
                    </a:cubicBezTo>
                    <a:cubicBezTo>
                      <a:pt x="1463" y="2990"/>
                      <a:pt x="-561" y="4889"/>
                      <a:pt x="138" y="5757"/>
                    </a:cubicBezTo>
                    <a:cubicBezTo>
                      <a:pt x="539" y="6257"/>
                      <a:pt x="1784" y="6286"/>
                      <a:pt x="3367" y="595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sp>
          <p:nvSpPr>
            <p:cNvPr id="43" name="Shape 10611">
              <a:extLst>
                <a:ext uri="{FF2B5EF4-FFF2-40B4-BE49-F238E27FC236}">
                  <a16:creationId xmlns:a16="http://schemas.microsoft.com/office/drawing/2014/main" id="{22918969-B764-754E-A16A-76AC5979BB80}"/>
                </a:ext>
              </a:extLst>
            </p:cNvPr>
            <p:cNvSpPr/>
            <p:nvPr/>
          </p:nvSpPr>
          <p:spPr>
            <a:xfrm>
              <a:off x="7374541" y="4018055"/>
              <a:ext cx="462334" cy="36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extrusionOk="0">
                  <a:moveTo>
                    <a:pt x="18392" y="12247"/>
                  </a:moveTo>
                  <a:cubicBezTo>
                    <a:pt x="18376" y="12250"/>
                    <a:pt x="18358" y="12252"/>
                    <a:pt x="18344" y="12259"/>
                  </a:cubicBezTo>
                  <a:lnTo>
                    <a:pt x="17665" y="12518"/>
                  </a:lnTo>
                  <a:lnTo>
                    <a:pt x="11210" y="14974"/>
                  </a:lnTo>
                  <a:lnTo>
                    <a:pt x="11131" y="11646"/>
                  </a:lnTo>
                  <a:lnTo>
                    <a:pt x="13249" y="10708"/>
                  </a:lnTo>
                  <a:lnTo>
                    <a:pt x="18377" y="8437"/>
                  </a:lnTo>
                  <a:cubicBezTo>
                    <a:pt x="18377" y="8437"/>
                    <a:pt x="18646" y="8356"/>
                    <a:pt x="18843" y="8629"/>
                  </a:cubicBezTo>
                  <a:cubicBezTo>
                    <a:pt x="19034" y="8895"/>
                    <a:pt x="19130" y="9417"/>
                    <a:pt x="19119" y="10140"/>
                  </a:cubicBezTo>
                  <a:cubicBezTo>
                    <a:pt x="19086" y="12163"/>
                    <a:pt x="18416" y="12245"/>
                    <a:pt x="18392" y="12247"/>
                  </a:cubicBezTo>
                  <a:close/>
                  <a:moveTo>
                    <a:pt x="17896" y="16740"/>
                  </a:moveTo>
                  <a:cubicBezTo>
                    <a:pt x="17907" y="16888"/>
                    <a:pt x="17920" y="17023"/>
                    <a:pt x="17931" y="17127"/>
                  </a:cubicBezTo>
                  <a:lnTo>
                    <a:pt x="8944" y="20162"/>
                  </a:lnTo>
                  <a:lnTo>
                    <a:pt x="9021" y="16860"/>
                  </a:lnTo>
                  <a:lnTo>
                    <a:pt x="10943" y="16321"/>
                  </a:lnTo>
                  <a:lnTo>
                    <a:pt x="11227" y="16415"/>
                  </a:lnTo>
                  <a:lnTo>
                    <a:pt x="12290" y="15947"/>
                  </a:lnTo>
                  <a:lnTo>
                    <a:pt x="17194" y="14578"/>
                  </a:lnTo>
                  <a:lnTo>
                    <a:pt x="18134" y="14315"/>
                  </a:lnTo>
                  <a:cubicBezTo>
                    <a:pt x="17833" y="15060"/>
                    <a:pt x="17846" y="16082"/>
                    <a:pt x="17896" y="16740"/>
                  </a:cubicBezTo>
                  <a:close/>
                  <a:moveTo>
                    <a:pt x="8550" y="20158"/>
                  </a:moveTo>
                  <a:lnTo>
                    <a:pt x="1416" y="17444"/>
                  </a:lnTo>
                  <a:cubicBezTo>
                    <a:pt x="1403" y="17436"/>
                    <a:pt x="1385" y="17435"/>
                    <a:pt x="1371" y="17432"/>
                  </a:cubicBezTo>
                  <a:cubicBezTo>
                    <a:pt x="1342" y="17430"/>
                    <a:pt x="672" y="17347"/>
                    <a:pt x="640" y="15325"/>
                  </a:cubicBezTo>
                  <a:cubicBezTo>
                    <a:pt x="629" y="14601"/>
                    <a:pt x="723" y="14078"/>
                    <a:pt x="915" y="13814"/>
                  </a:cubicBezTo>
                  <a:cubicBezTo>
                    <a:pt x="1038" y="13643"/>
                    <a:pt x="1180" y="13609"/>
                    <a:pt x="1280" y="13609"/>
                  </a:cubicBezTo>
                  <a:cubicBezTo>
                    <a:pt x="1331" y="13609"/>
                    <a:pt x="1369" y="13620"/>
                    <a:pt x="1371" y="13620"/>
                  </a:cubicBezTo>
                  <a:lnTo>
                    <a:pt x="8628" y="16831"/>
                  </a:lnTo>
                  <a:cubicBezTo>
                    <a:pt x="8628" y="16831"/>
                    <a:pt x="8550" y="20158"/>
                    <a:pt x="8550" y="20158"/>
                  </a:cubicBezTo>
                  <a:close/>
                  <a:moveTo>
                    <a:pt x="1259" y="4955"/>
                  </a:moveTo>
                  <a:cubicBezTo>
                    <a:pt x="1248" y="4232"/>
                    <a:pt x="1342" y="3710"/>
                    <a:pt x="1535" y="3444"/>
                  </a:cubicBezTo>
                  <a:cubicBezTo>
                    <a:pt x="1656" y="3274"/>
                    <a:pt x="1801" y="3240"/>
                    <a:pt x="1899" y="3240"/>
                  </a:cubicBezTo>
                  <a:cubicBezTo>
                    <a:pt x="1951" y="3240"/>
                    <a:pt x="1988" y="3251"/>
                    <a:pt x="1991" y="3251"/>
                  </a:cubicBezTo>
                  <a:lnTo>
                    <a:pt x="6832" y="5392"/>
                  </a:lnTo>
                  <a:lnTo>
                    <a:pt x="9247" y="6462"/>
                  </a:lnTo>
                  <a:lnTo>
                    <a:pt x="9168" y="9789"/>
                  </a:lnTo>
                  <a:lnTo>
                    <a:pt x="2393" y="7209"/>
                  </a:lnTo>
                  <a:lnTo>
                    <a:pt x="2035" y="7074"/>
                  </a:lnTo>
                  <a:cubicBezTo>
                    <a:pt x="2022" y="7070"/>
                    <a:pt x="2003" y="7065"/>
                    <a:pt x="1990" y="7065"/>
                  </a:cubicBezTo>
                  <a:cubicBezTo>
                    <a:pt x="1961" y="7061"/>
                    <a:pt x="1293" y="6978"/>
                    <a:pt x="1259" y="4955"/>
                  </a:cubicBezTo>
                  <a:close/>
                  <a:moveTo>
                    <a:pt x="1624" y="9131"/>
                  </a:moveTo>
                  <a:lnTo>
                    <a:pt x="2564" y="9393"/>
                  </a:lnTo>
                  <a:lnTo>
                    <a:pt x="8620" y="11084"/>
                  </a:lnTo>
                  <a:lnTo>
                    <a:pt x="9149" y="11234"/>
                  </a:lnTo>
                  <a:lnTo>
                    <a:pt x="10737" y="11675"/>
                  </a:lnTo>
                  <a:lnTo>
                    <a:pt x="10814" y="14978"/>
                  </a:lnTo>
                  <a:lnTo>
                    <a:pt x="2633" y="12215"/>
                  </a:lnTo>
                  <a:lnTo>
                    <a:pt x="1826" y="11942"/>
                  </a:lnTo>
                  <a:cubicBezTo>
                    <a:pt x="1839" y="11838"/>
                    <a:pt x="1850" y="11703"/>
                    <a:pt x="1863" y="11555"/>
                  </a:cubicBezTo>
                  <a:cubicBezTo>
                    <a:pt x="1911" y="10899"/>
                    <a:pt x="1924" y="9878"/>
                    <a:pt x="1624" y="9131"/>
                  </a:cubicBezTo>
                  <a:close/>
                  <a:moveTo>
                    <a:pt x="9641" y="6490"/>
                  </a:moveTo>
                  <a:lnTo>
                    <a:pt x="11506" y="5970"/>
                  </a:lnTo>
                  <a:lnTo>
                    <a:pt x="17814" y="4208"/>
                  </a:lnTo>
                  <a:lnTo>
                    <a:pt x="18754" y="3948"/>
                  </a:lnTo>
                  <a:cubicBezTo>
                    <a:pt x="18452" y="4694"/>
                    <a:pt x="18465" y="5715"/>
                    <a:pt x="18515" y="6370"/>
                  </a:cubicBezTo>
                  <a:cubicBezTo>
                    <a:pt x="18526" y="6519"/>
                    <a:pt x="18539" y="6653"/>
                    <a:pt x="18550" y="6759"/>
                  </a:cubicBezTo>
                  <a:lnTo>
                    <a:pt x="17522" y="7105"/>
                  </a:lnTo>
                  <a:lnTo>
                    <a:pt x="9563" y="9793"/>
                  </a:lnTo>
                  <a:cubicBezTo>
                    <a:pt x="9563" y="9793"/>
                    <a:pt x="9641" y="6490"/>
                    <a:pt x="9641" y="6490"/>
                  </a:cubicBezTo>
                  <a:close/>
                  <a:moveTo>
                    <a:pt x="18924" y="6525"/>
                  </a:moveTo>
                  <a:cubicBezTo>
                    <a:pt x="18841" y="5685"/>
                    <a:pt x="18829" y="4235"/>
                    <a:pt x="19405" y="3748"/>
                  </a:cubicBezTo>
                  <a:cubicBezTo>
                    <a:pt x="19414" y="3740"/>
                    <a:pt x="19422" y="3727"/>
                    <a:pt x="19432" y="3716"/>
                  </a:cubicBezTo>
                  <a:cubicBezTo>
                    <a:pt x="19902" y="3511"/>
                    <a:pt x="20228" y="3225"/>
                    <a:pt x="19972" y="2838"/>
                  </a:cubicBezTo>
                  <a:lnTo>
                    <a:pt x="13033" y="0"/>
                  </a:lnTo>
                  <a:lnTo>
                    <a:pt x="1798" y="2120"/>
                  </a:lnTo>
                  <a:cubicBezTo>
                    <a:pt x="1798" y="2120"/>
                    <a:pt x="512" y="2372"/>
                    <a:pt x="625" y="5087"/>
                  </a:cubicBezTo>
                  <a:cubicBezTo>
                    <a:pt x="688" y="6562"/>
                    <a:pt x="1029" y="7287"/>
                    <a:pt x="1328" y="7644"/>
                  </a:cubicBezTo>
                  <a:lnTo>
                    <a:pt x="406" y="8023"/>
                  </a:lnTo>
                  <a:cubicBezTo>
                    <a:pt x="151" y="8409"/>
                    <a:pt x="476" y="8694"/>
                    <a:pt x="946" y="8898"/>
                  </a:cubicBezTo>
                  <a:cubicBezTo>
                    <a:pt x="956" y="8909"/>
                    <a:pt x="962" y="8923"/>
                    <a:pt x="973" y="8931"/>
                  </a:cubicBezTo>
                  <a:cubicBezTo>
                    <a:pt x="1547" y="9419"/>
                    <a:pt x="1536" y="10867"/>
                    <a:pt x="1454" y="11710"/>
                  </a:cubicBezTo>
                  <a:cubicBezTo>
                    <a:pt x="-611" y="12504"/>
                    <a:pt x="130" y="12766"/>
                    <a:pt x="130" y="12766"/>
                  </a:cubicBezTo>
                  <a:lnTo>
                    <a:pt x="584" y="12914"/>
                  </a:lnTo>
                  <a:cubicBezTo>
                    <a:pt x="265" y="13306"/>
                    <a:pt x="-53" y="14046"/>
                    <a:pt x="8" y="15452"/>
                  </a:cubicBezTo>
                  <a:cubicBezTo>
                    <a:pt x="122" y="18167"/>
                    <a:pt x="1179" y="18355"/>
                    <a:pt x="1179" y="18355"/>
                  </a:cubicBezTo>
                  <a:lnTo>
                    <a:pt x="8532" y="21600"/>
                  </a:lnTo>
                  <a:lnTo>
                    <a:pt x="19629" y="17951"/>
                  </a:lnTo>
                  <a:cubicBezTo>
                    <a:pt x="19629" y="17951"/>
                    <a:pt x="20370" y="17689"/>
                    <a:pt x="18305" y="16892"/>
                  </a:cubicBezTo>
                  <a:cubicBezTo>
                    <a:pt x="18221" y="16054"/>
                    <a:pt x="18210" y="14604"/>
                    <a:pt x="18786" y="14115"/>
                  </a:cubicBezTo>
                  <a:cubicBezTo>
                    <a:pt x="18797" y="14106"/>
                    <a:pt x="18803" y="14095"/>
                    <a:pt x="18813" y="14083"/>
                  </a:cubicBezTo>
                  <a:cubicBezTo>
                    <a:pt x="19283" y="13878"/>
                    <a:pt x="19608" y="13593"/>
                    <a:pt x="19354" y="13208"/>
                  </a:cubicBezTo>
                  <a:lnTo>
                    <a:pt x="18871" y="13009"/>
                  </a:lnTo>
                  <a:cubicBezTo>
                    <a:pt x="19193" y="12747"/>
                    <a:pt x="19676" y="12058"/>
                    <a:pt x="19751" y="10268"/>
                  </a:cubicBezTo>
                  <a:cubicBezTo>
                    <a:pt x="19804" y="9040"/>
                    <a:pt x="19567" y="8319"/>
                    <a:pt x="19294" y="7895"/>
                  </a:cubicBezTo>
                  <a:lnTo>
                    <a:pt x="20247" y="7581"/>
                  </a:lnTo>
                  <a:cubicBezTo>
                    <a:pt x="20247" y="7581"/>
                    <a:pt x="20989" y="7322"/>
                    <a:pt x="18924" y="652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8037" tIns="8037" rIns="8037" bIns="8037" anchor="ctr"/>
            <a:lstStyle/>
            <a:p>
              <a:pPr defTabSz="9643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88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31FC1D8-A803-134C-86E4-2F58AF10F0B5}"/>
                </a:ext>
              </a:extLst>
            </p:cNvPr>
            <p:cNvGrpSpPr/>
            <p:nvPr/>
          </p:nvGrpSpPr>
          <p:grpSpPr>
            <a:xfrm>
              <a:off x="7635319" y="2245149"/>
              <a:ext cx="435475" cy="436849"/>
              <a:chOff x="334663" y="4756256"/>
              <a:chExt cx="232485" cy="233219"/>
            </a:xfrm>
            <a:solidFill>
              <a:schemeClr val="bg1"/>
            </a:solidFill>
          </p:grpSpPr>
          <p:sp>
            <p:nvSpPr>
              <p:cNvPr id="76" name="Shape 10700">
                <a:extLst>
                  <a:ext uri="{FF2B5EF4-FFF2-40B4-BE49-F238E27FC236}">
                    <a16:creationId xmlns:a16="http://schemas.microsoft.com/office/drawing/2014/main" id="{9AE806E6-3DA8-C84E-8730-26708431A01B}"/>
                  </a:ext>
                </a:extLst>
              </p:cNvPr>
              <p:cNvSpPr/>
              <p:nvPr/>
            </p:nvSpPr>
            <p:spPr>
              <a:xfrm>
                <a:off x="334663" y="4856269"/>
                <a:ext cx="232485" cy="3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600" extrusionOk="0">
                    <a:moveTo>
                      <a:pt x="21558" y="1658"/>
                    </a:moveTo>
                    <a:lnTo>
                      <a:pt x="20174" y="20808"/>
                    </a:lnTo>
                    <a:cubicBezTo>
                      <a:pt x="20137" y="21280"/>
                      <a:pt x="20052" y="21600"/>
                      <a:pt x="19958" y="21600"/>
                    </a:cubicBezTo>
                    <a:lnTo>
                      <a:pt x="19250" y="21600"/>
                    </a:lnTo>
                    <a:cubicBezTo>
                      <a:pt x="19153" y="21600"/>
                      <a:pt x="19067" y="21280"/>
                      <a:pt x="19035" y="20808"/>
                    </a:cubicBezTo>
                    <a:lnTo>
                      <a:pt x="18380" y="11679"/>
                    </a:lnTo>
                    <a:cubicBezTo>
                      <a:pt x="18314" y="10763"/>
                      <a:pt x="18253" y="9897"/>
                      <a:pt x="18201" y="9058"/>
                    </a:cubicBezTo>
                    <a:cubicBezTo>
                      <a:pt x="18139" y="9997"/>
                      <a:pt x="18074" y="10863"/>
                      <a:pt x="18013" y="11705"/>
                    </a:cubicBezTo>
                    <a:lnTo>
                      <a:pt x="17317" y="20834"/>
                    </a:lnTo>
                    <a:cubicBezTo>
                      <a:pt x="17285" y="21301"/>
                      <a:pt x="17199" y="21600"/>
                      <a:pt x="17106" y="21600"/>
                    </a:cubicBezTo>
                    <a:lnTo>
                      <a:pt x="16397" y="21600"/>
                    </a:lnTo>
                    <a:cubicBezTo>
                      <a:pt x="16300" y="21600"/>
                      <a:pt x="16211" y="21280"/>
                      <a:pt x="16178" y="20781"/>
                    </a:cubicBezTo>
                    <a:lnTo>
                      <a:pt x="14880" y="1637"/>
                    </a:lnTo>
                    <a:cubicBezTo>
                      <a:pt x="14856" y="1265"/>
                      <a:pt x="14868" y="842"/>
                      <a:pt x="14908" y="520"/>
                    </a:cubicBezTo>
                    <a:cubicBezTo>
                      <a:pt x="14953" y="199"/>
                      <a:pt x="15022" y="0"/>
                      <a:pt x="15096" y="0"/>
                    </a:cubicBezTo>
                    <a:lnTo>
                      <a:pt x="15898" y="0"/>
                    </a:lnTo>
                    <a:cubicBezTo>
                      <a:pt x="15999" y="0"/>
                      <a:pt x="16088" y="349"/>
                      <a:pt x="16117" y="842"/>
                    </a:cubicBezTo>
                    <a:lnTo>
                      <a:pt x="16687" y="10590"/>
                    </a:lnTo>
                    <a:cubicBezTo>
                      <a:pt x="16732" y="11409"/>
                      <a:pt x="16776" y="12172"/>
                      <a:pt x="16821" y="12915"/>
                    </a:cubicBezTo>
                    <a:cubicBezTo>
                      <a:pt x="16870" y="12172"/>
                      <a:pt x="16922" y="11409"/>
                      <a:pt x="16980" y="10566"/>
                    </a:cubicBezTo>
                    <a:lnTo>
                      <a:pt x="17684" y="795"/>
                    </a:lnTo>
                    <a:cubicBezTo>
                      <a:pt x="17716" y="325"/>
                      <a:pt x="17801" y="0"/>
                      <a:pt x="17895" y="0"/>
                    </a:cubicBezTo>
                    <a:lnTo>
                      <a:pt x="18554" y="0"/>
                    </a:lnTo>
                    <a:cubicBezTo>
                      <a:pt x="18652" y="0"/>
                      <a:pt x="18737" y="325"/>
                      <a:pt x="18770" y="795"/>
                    </a:cubicBezTo>
                    <a:lnTo>
                      <a:pt x="19433" y="10370"/>
                    </a:lnTo>
                    <a:cubicBezTo>
                      <a:pt x="19494" y="11233"/>
                      <a:pt x="19547" y="12028"/>
                      <a:pt x="19600" y="12792"/>
                    </a:cubicBezTo>
                    <a:cubicBezTo>
                      <a:pt x="19641" y="12075"/>
                      <a:pt x="19686" y="11309"/>
                      <a:pt x="19743" y="10443"/>
                    </a:cubicBezTo>
                    <a:lnTo>
                      <a:pt x="20357" y="819"/>
                    </a:lnTo>
                    <a:cubicBezTo>
                      <a:pt x="20386" y="325"/>
                      <a:pt x="20475" y="0"/>
                      <a:pt x="20573" y="0"/>
                    </a:cubicBezTo>
                    <a:lnTo>
                      <a:pt x="21346" y="0"/>
                    </a:lnTo>
                    <a:cubicBezTo>
                      <a:pt x="21419" y="0"/>
                      <a:pt x="21492" y="199"/>
                      <a:pt x="21533" y="520"/>
                    </a:cubicBezTo>
                    <a:cubicBezTo>
                      <a:pt x="21578" y="871"/>
                      <a:pt x="21586" y="1291"/>
                      <a:pt x="21558" y="1658"/>
                    </a:cubicBezTo>
                    <a:cubicBezTo>
                      <a:pt x="21558" y="1658"/>
                      <a:pt x="21558" y="1658"/>
                      <a:pt x="21558" y="1658"/>
                    </a:cubicBezTo>
                    <a:close/>
                    <a:moveTo>
                      <a:pt x="14123" y="1658"/>
                    </a:moveTo>
                    <a:lnTo>
                      <a:pt x="12739" y="20808"/>
                    </a:lnTo>
                    <a:cubicBezTo>
                      <a:pt x="12703" y="21280"/>
                      <a:pt x="12618" y="21600"/>
                      <a:pt x="12524" y="21600"/>
                    </a:cubicBezTo>
                    <a:lnTo>
                      <a:pt x="11811" y="21600"/>
                    </a:lnTo>
                    <a:cubicBezTo>
                      <a:pt x="11718" y="21600"/>
                      <a:pt x="11632" y="21280"/>
                      <a:pt x="11600" y="20808"/>
                    </a:cubicBezTo>
                    <a:lnTo>
                      <a:pt x="10941" y="11679"/>
                    </a:lnTo>
                    <a:cubicBezTo>
                      <a:pt x="10876" y="10763"/>
                      <a:pt x="10818" y="9897"/>
                      <a:pt x="10762" y="9058"/>
                    </a:cubicBezTo>
                    <a:cubicBezTo>
                      <a:pt x="10705" y="9997"/>
                      <a:pt x="10640" y="10863"/>
                      <a:pt x="10579" y="11705"/>
                    </a:cubicBezTo>
                    <a:lnTo>
                      <a:pt x="9883" y="20834"/>
                    </a:lnTo>
                    <a:cubicBezTo>
                      <a:pt x="9850" y="21301"/>
                      <a:pt x="9765" y="21600"/>
                      <a:pt x="9671" y="21600"/>
                    </a:cubicBezTo>
                    <a:lnTo>
                      <a:pt x="8960" y="21600"/>
                    </a:lnTo>
                    <a:cubicBezTo>
                      <a:pt x="8866" y="21600"/>
                      <a:pt x="8776" y="21280"/>
                      <a:pt x="8744" y="20781"/>
                    </a:cubicBezTo>
                    <a:lnTo>
                      <a:pt x="7445" y="1637"/>
                    </a:lnTo>
                    <a:cubicBezTo>
                      <a:pt x="7420" y="1265"/>
                      <a:pt x="7433" y="842"/>
                      <a:pt x="7474" y="520"/>
                    </a:cubicBezTo>
                    <a:cubicBezTo>
                      <a:pt x="7518" y="199"/>
                      <a:pt x="7588" y="0"/>
                      <a:pt x="7662" y="0"/>
                    </a:cubicBezTo>
                    <a:lnTo>
                      <a:pt x="8462" y="0"/>
                    </a:lnTo>
                    <a:cubicBezTo>
                      <a:pt x="8565" y="0"/>
                      <a:pt x="8650" y="349"/>
                      <a:pt x="8682" y="842"/>
                    </a:cubicBezTo>
                    <a:lnTo>
                      <a:pt x="9252" y="10590"/>
                    </a:lnTo>
                    <a:cubicBezTo>
                      <a:pt x="9297" y="11409"/>
                      <a:pt x="9342" y="12172"/>
                      <a:pt x="9387" y="12915"/>
                    </a:cubicBezTo>
                    <a:cubicBezTo>
                      <a:pt x="9436" y="12172"/>
                      <a:pt x="9488" y="11409"/>
                      <a:pt x="9545" y="10566"/>
                    </a:cubicBezTo>
                    <a:lnTo>
                      <a:pt x="10249" y="795"/>
                    </a:lnTo>
                    <a:cubicBezTo>
                      <a:pt x="10282" y="325"/>
                      <a:pt x="10367" y="0"/>
                      <a:pt x="10460" y="0"/>
                    </a:cubicBezTo>
                    <a:lnTo>
                      <a:pt x="11120" y="0"/>
                    </a:lnTo>
                    <a:cubicBezTo>
                      <a:pt x="11218" y="0"/>
                      <a:pt x="11303" y="325"/>
                      <a:pt x="11335" y="795"/>
                    </a:cubicBezTo>
                    <a:lnTo>
                      <a:pt x="12003" y="10370"/>
                    </a:lnTo>
                    <a:cubicBezTo>
                      <a:pt x="12060" y="11233"/>
                      <a:pt x="12113" y="12028"/>
                      <a:pt x="12162" y="12792"/>
                    </a:cubicBezTo>
                    <a:cubicBezTo>
                      <a:pt x="12206" y="12075"/>
                      <a:pt x="12251" y="11309"/>
                      <a:pt x="12304" y="10443"/>
                    </a:cubicBezTo>
                    <a:lnTo>
                      <a:pt x="12918" y="819"/>
                    </a:lnTo>
                    <a:cubicBezTo>
                      <a:pt x="12951" y="325"/>
                      <a:pt x="13041" y="0"/>
                      <a:pt x="13138" y="0"/>
                    </a:cubicBezTo>
                    <a:lnTo>
                      <a:pt x="13907" y="0"/>
                    </a:lnTo>
                    <a:cubicBezTo>
                      <a:pt x="13984" y="0"/>
                      <a:pt x="14058" y="199"/>
                      <a:pt x="14098" y="520"/>
                    </a:cubicBezTo>
                    <a:cubicBezTo>
                      <a:pt x="14143" y="871"/>
                      <a:pt x="14152" y="1291"/>
                      <a:pt x="14123" y="1658"/>
                    </a:cubicBezTo>
                    <a:cubicBezTo>
                      <a:pt x="14123" y="1658"/>
                      <a:pt x="14123" y="1658"/>
                      <a:pt x="14123" y="1658"/>
                    </a:cubicBezTo>
                    <a:close/>
                    <a:moveTo>
                      <a:pt x="6688" y="1658"/>
                    </a:moveTo>
                    <a:lnTo>
                      <a:pt x="5300" y="20808"/>
                    </a:lnTo>
                    <a:cubicBezTo>
                      <a:pt x="5269" y="21280"/>
                      <a:pt x="5184" y="21600"/>
                      <a:pt x="5089" y="21600"/>
                    </a:cubicBezTo>
                    <a:lnTo>
                      <a:pt x="4377" y="21600"/>
                    </a:lnTo>
                    <a:cubicBezTo>
                      <a:pt x="4283" y="21600"/>
                      <a:pt x="4198" y="21280"/>
                      <a:pt x="4165" y="20808"/>
                    </a:cubicBezTo>
                    <a:lnTo>
                      <a:pt x="3507" y="11679"/>
                    </a:lnTo>
                    <a:cubicBezTo>
                      <a:pt x="3441" y="10763"/>
                      <a:pt x="3384" y="9897"/>
                      <a:pt x="3327" y="9058"/>
                    </a:cubicBezTo>
                    <a:cubicBezTo>
                      <a:pt x="3272" y="9997"/>
                      <a:pt x="3205" y="10863"/>
                      <a:pt x="3145" y="11705"/>
                    </a:cubicBezTo>
                    <a:lnTo>
                      <a:pt x="2449" y="20834"/>
                    </a:lnTo>
                    <a:cubicBezTo>
                      <a:pt x="2416" y="21301"/>
                      <a:pt x="2330" y="21600"/>
                      <a:pt x="2237" y="21600"/>
                    </a:cubicBezTo>
                    <a:lnTo>
                      <a:pt x="1524" y="21600"/>
                    </a:lnTo>
                    <a:cubicBezTo>
                      <a:pt x="1431" y="21600"/>
                      <a:pt x="1345" y="21280"/>
                      <a:pt x="1309" y="20781"/>
                    </a:cubicBezTo>
                    <a:lnTo>
                      <a:pt x="16" y="1637"/>
                    </a:lnTo>
                    <a:cubicBezTo>
                      <a:pt x="-14" y="1265"/>
                      <a:pt x="-1" y="842"/>
                      <a:pt x="43" y="520"/>
                    </a:cubicBezTo>
                    <a:cubicBezTo>
                      <a:pt x="84" y="199"/>
                      <a:pt x="153" y="0"/>
                      <a:pt x="231" y="0"/>
                    </a:cubicBezTo>
                    <a:lnTo>
                      <a:pt x="1028" y="0"/>
                    </a:lnTo>
                    <a:cubicBezTo>
                      <a:pt x="1130" y="0"/>
                      <a:pt x="1219" y="349"/>
                      <a:pt x="1248" y="842"/>
                    </a:cubicBezTo>
                    <a:lnTo>
                      <a:pt x="1817" y="10590"/>
                    </a:lnTo>
                    <a:cubicBezTo>
                      <a:pt x="1866" y="11409"/>
                      <a:pt x="1907" y="12172"/>
                      <a:pt x="1951" y="12915"/>
                    </a:cubicBezTo>
                    <a:cubicBezTo>
                      <a:pt x="2000" y="12172"/>
                      <a:pt x="2054" y="11409"/>
                      <a:pt x="2110" y="10566"/>
                    </a:cubicBezTo>
                    <a:lnTo>
                      <a:pt x="2814" y="795"/>
                    </a:lnTo>
                    <a:cubicBezTo>
                      <a:pt x="2847" y="325"/>
                      <a:pt x="2932" y="0"/>
                      <a:pt x="3026" y="0"/>
                    </a:cubicBezTo>
                    <a:lnTo>
                      <a:pt x="3685" y="0"/>
                    </a:lnTo>
                    <a:cubicBezTo>
                      <a:pt x="3783" y="0"/>
                      <a:pt x="3868" y="325"/>
                      <a:pt x="3901" y="795"/>
                    </a:cubicBezTo>
                    <a:lnTo>
                      <a:pt x="4568" y="10370"/>
                    </a:lnTo>
                    <a:cubicBezTo>
                      <a:pt x="4625" y="11233"/>
                      <a:pt x="4678" y="12028"/>
                      <a:pt x="4731" y="12792"/>
                    </a:cubicBezTo>
                    <a:cubicBezTo>
                      <a:pt x="4772" y="12075"/>
                      <a:pt x="4817" y="11309"/>
                      <a:pt x="4873" y="10443"/>
                    </a:cubicBezTo>
                    <a:lnTo>
                      <a:pt x="5485" y="819"/>
                    </a:lnTo>
                    <a:cubicBezTo>
                      <a:pt x="5517" y="325"/>
                      <a:pt x="5606" y="0"/>
                      <a:pt x="5705" y="0"/>
                    </a:cubicBezTo>
                    <a:lnTo>
                      <a:pt x="6472" y="0"/>
                    </a:lnTo>
                    <a:cubicBezTo>
                      <a:pt x="6550" y="0"/>
                      <a:pt x="6620" y="199"/>
                      <a:pt x="6664" y="520"/>
                    </a:cubicBezTo>
                    <a:cubicBezTo>
                      <a:pt x="6709" y="871"/>
                      <a:pt x="6717" y="1291"/>
                      <a:pt x="6688" y="1658"/>
                    </a:cubicBezTo>
                    <a:cubicBezTo>
                      <a:pt x="6688" y="1658"/>
                      <a:pt x="6688" y="1658"/>
                      <a:pt x="6688" y="1658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7" name="Shape 10701">
                <a:extLst>
                  <a:ext uri="{FF2B5EF4-FFF2-40B4-BE49-F238E27FC236}">
                    <a16:creationId xmlns:a16="http://schemas.microsoft.com/office/drawing/2014/main" id="{C735840A-7F22-C444-8AE8-BB2D10038701}"/>
                  </a:ext>
                </a:extLst>
              </p:cNvPr>
              <p:cNvSpPr/>
              <p:nvPr/>
            </p:nvSpPr>
            <p:spPr>
              <a:xfrm>
                <a:off x="339426" y="4756256"/>
                <a:ext cx="222061" cy="8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06" y="8356"/>
                    </a:moveTo>
                    <a:cubicBezTo>
                      <a:pt x="5737" y="9482"/>
                      <a:pt x="5490" y="10701"/>
                      <a:pt x="5263" y="12001"/>
                    </a:cubicBezTo>
                    <a:lnTo>
                      <a:pt x="4227" y="12001"/>
                    </a:lnTo>
                    <a:cubicBezTo>
                      <a:pt x="4764" y="10608"/>
                      <a:pt x="5362" y="9387"/>
                      <a:pt x="6006" y="8356"/>
                    </a:cubicBezTo>
                    <a:cubicBezTo>
                      <a:pt x="6006" y="8356"/>
                      <a:pt x="6006" y="8356"/>
                      <a:pt x="6006" y="8356"/>
                    </a:cubicBezTo>
                    <a:close/>
                    <a:moveTo>
                      <a:pt x="10800" y="4806"/>
                    </a:moveTo>
                    <a:cubicBezTo>
                      <a:pt x="12156" y="4806"/>
                      <a:pt x="13406" y="7571"/>
                      <a:pt x="14349" y="12001"/>
                    </a:cubicBezTo>
                    <a:lnTo>
                      <a:pt x="7255" y="12001"/>
                    </a:lnTo>
                    <a:cubicBezTo>
                      <a:pt x="8194" y="7571"/>
                      <a:pt x="9448" y="4806"/>
                      <a:pt x="10800" y="4806"/>
                    </a:cubicBezTo>
                    <a:cubicBezTo>
                      <a:pt x="10800" y="4806"/>
                      <a:pt x="10800" y="4806"/>
                      <a:pt x="10800" y="4806"/>
                    </a:cubicBezTo>
                    <a:close/>
                    <a:moveTo>
                      <a:pt x="17377" y="12001"/>
                    </a:moveTo>
                    <a:lnTo>
                      <a:pt x="16336" y="12001"/>
                    </a:lnTo>
                    <a:cubicBezTo>
                      <a:pt x="16114" y="10701"/>
                      <a:pt x="15863" y="9482"/>
                      <a:pt x="15594" y="8356"/>
                    </a:cubicBezTo>
                    <a:cubicBezTo>
                      <a:pt x="16243" y="9387"/>
                      <a:pt x="16836" y="10608"/>
                      <a:pt x="17377" y="12001"/>
                    </a:cubicBezTo>
                    <a:cubicBezTo>
                      <a:pt x="17377" y="12001"/>
                      <a:pt x="17377" y="12001"/>
                      <a:pt x="17377" y="12001"/>
                    </a:cubicBezTo>
                    <a:close/>
                    <a:moveTo>
                      <a:pt x="1855" y="21600"/>
                    </a:moveTo>
                    <a:cubicBezTo>
                      <a:pt x="2104" y="19877"/>
                      <a:pt x="2410" y="18235"/>
                      <a:pt x="2777" y="16712"/>
                    </a:cubicBezTo>
                    <a:cubicBezTo>
                      <a:pt x="2833" y="16736"/>
                      <a:pt x="2883" y="16806"/>
                      <a:pt x="2939" y="16806"/>
                    </a:cubicBezTo>
                    <a:lnTo>
                      <a:pt x="4581" y="16806"/>
                    </a:lnTo>
                    <a:cubicBezTo>
                      <a:pt x="4406" y="18317"/>
                      <a:pt x="4274" y="19948"/>
                      <a:pt x="4155" y="21600"/>
                    </a:cubicBezTo>
                    <a:lnTo>
                      <a:pt x="5950" y="21600"/>
                    </a:lnTo>
                    <a:cubicBezTo>
                      <a:pt x="6083" y="19923"/>
                      <a:pt x="6241" y="18295"/>
                      <a:pt x="6441" y="16806"/>
                    </a:cubicBezTo>
                    <a:lnTo>
                      <a:pt x="15163" y="16806"/>
                    </a:lnTo>
                    <a:cubicBezTo>
                      <a:pt x="15360" y="18295"/>
                      <a:pt x="15517" y="19923"/>
                      <a:pt x="15654" y="21600"/>
                    </a:cubicBezTo>
                    <a:lnTo>
                      <a:pt x="17450" y="21600"/>
                    </a:lnTo>
                    <a:cubicBezTo>
                      <a:pt x="17330" y="19948"/>
                      <a:pt x="17194" y="18317"/>
                      <a:pt x="17023" y="16806"/>
                    </a:cubicBezTo>
                    <a:lnTo>
                      <a:pt x="18666" y="16806"/>
                    </a:lnTo>
                    <a:cubicBezTo>
                      <a:pt x="18721" y="16806"/>
                      <a:pt x="18772" y="16736"/>
                      <a:pt x="18828" y="16712"/>
                    </a:cubicBezTo>
                    <a:cubicBezTo>
                      <a:pt x="19189" y="18235"/>
                      <a:pt x="19501" y="19877"/>
                      <a:pt x="19749" y="21600"/>
                    </a:cubicBezTo>
                    <a:lnTo>
                      <a:pt x="21600" y="21600"/>
                    </a:lnTo>
                    <a:cubicBezTo>
                      <a:pt x="20124" y="9083"/>
                      <a:pt x="15846" y="0"/>
                      <a:pt x="10800" y="0"/>
                    </a:cubicBezTo>
                    <a:cubicBezTo>
                      <a:pt x="5758" y="0"/>
                      <a:pt x="1480" y="9083"/>
                      <a:pt x="0" y="21600"/>
                    </a:cubicBezTo>
                    <a:cubicBezTo>
                      <a:pt x="0" y="21600"/>
                      <a:pt x="1855" y="21600"/>
                      <a:pt x="185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8" name="Shape 10702">
                <a:extLst>
                  <a:ext uri="{FF2B5EF4-FFF2-40B4-BE49-F238E27FC236}">
                    <a16:creationId xmlns:a16="http://schemas.microsoft.com/office/drawing/2014/main" id="{2A5F7496-D41A-8143-94FE-3230D5DC5082}"/>
                  </a:ext>
                </a:extLst>
              </p:cNvPr>
              <p:cNvSpPr/>
              <p:nvPr/>
            </p:nvSpPr>
            <p:spPr>
              <a:xfrm>
                <a:off x="339426" y="4908656"/>
                <a:ext cx="222061" cy="8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94" y="13243"/>
                    </a:moveTo>
                    <a:cubicBezTo>
                      <a:pt x="15867" y="12117"/>
                      <a:pt x="16114" y="10896"/>
                      <a:pt x="16341" y="9599"/>
                    </a:cubicBezTo>
                    <a:lnTo>
                      <a:pt x="17377" y="9599"/>
                    </a:lnTo>
                    <a:cubicBezTo>
                      <a:pt x="16836" y="10993"/>
                      <a:pt x="16243" y="12211"/>
                      <a:pt x="15594" y="13243"/>
                    </a:cubicBezTo>
                    <a:cubicBezTo>
                      <a:pt x="15594" y="13243"/>
                      <a:pt x="15594" y="13243"/>
                      <a:pt x="15594" y="13243"/>
                    </a:cubicBezTo>
                    <a:close/>
                    <a:moveTo>
                      <a:pt x="10800" y="16793"/>
                    </a:moveTo>
                    <a:cubicBezTo>
                      <a:pt x="9448" y="16793"/>
                      <a:pt x="8194" y="14025"/>
                      <a:pt x="7255" y="9599"/>
                    </a:cubicBezTo>
                    <a:lnTo>
                      <a:pt x="14349" y="9599"/>
                    </a:lnTo>
                    <a:cubicBezTo>
                      <a:pt x="13406" y="14025"/>
                      <a:pt x="12156" y="16793"/>
                      <a:pt x="10800" y="16793"/>
                    </a:cubicBezTo>
                    <a:cubicBezTo>
                      <a:pt x="10800" y="16793"/>
                      <a:pt x="10800" y="16793"/>
                      <a:pt x="10800" y="16793"/>
                    </a:cubicBezTo>
                    <a:close/>
                    <a:moveTo>
                      <a:pt x="4227" y="9599"/>
                    </a:moveTo>
                    <a:lnTo>
                      <a:pt x="5263" y="9599"/>
                    </a:lnTo>
                    <a:cubicBezTo>
                      <a:pt x="5490" y="10896"/>
                      <a:pt x="5737" y="12117"/>
                      <a:pt x="6006" y="13243"/>
                    </a:cubicBezTo>
                    <a:cubicBezTo>
                      <a:pt x="5362" y="12211"/>
                      <a:pt x="4764" y="10993"/>
                      <a:pt x="4227" y="9599"/>
                    </a:cubicBezTo>
                    <a:cubicBezTo>
                      <a:pt x="4227" y="9599"/>
                      <a:pt x="4227" y="9599"/>
                      <a:pt x="4227" y="9599"/>
                    </a:cubicBezTo>
                    <a:close/>
                    <a:moveTo>
                      <a:pt x="19749" y="0"/>
                    </a:moveTo>
                    <a:cubicBezTo>
                      <a:pt x="19501" y="1723"/>
                      <a:pt x="19189" y="3351"/>
                      <a:pt x="18823" y="4885"/>
                    </a:cubicBezTo>
                    <a:cubicBezTo>
                      <a:pt x="18772" y="4852"/>
                      <a:pt x="18721" y="4793"/>
                      <a:pt x="18666" y="4793"/>
                    </a:cubicBezTo>
                    <a:lnTo>
                      <a:pt x="17019" y="4793"/>
                    </a:lnTo>
                    <a:cubicBezTo>
                      <a:pt x="17194" y="3267"/>
                      <a:pt x="17330" y="1648"/>
                      <a:pt x="17450" y="0"/>
                    </a:cubicBezTo>
                    <a:lnTo>
                      <a:pt x="15654" y="0"/>
                    </a:lnTo>
                    <a:cubicBezTo>
                      <a:pt x="15517" y="1676"/>
                      <a:pt x="15360" y="3304"/>
                      <a:pt x="15163" y="4793"/>
                    </a:cubicBezTo>
                    <a:lnTo>
                      <a:pt x="6441" y="4793"/>
                    </a:lnTo>
                    <a:cubicBezTo>
                      <a:pt x="6241" y="3304"/>
                      <a:pt x="6083" y="1676"/>
                      <a:pt x="5950" y="0"/>
                    </a:cubicBezTo>
                    <a:lnTo>
                      <a:pt x="4155" y="0"/>
                    </a:lnTo>
                    <a:cubicBezTo>
                      <a:pt x="4274" y="1648"/>
                      <a:pt x="4410" y="3267"/>
                      <a:pt x="4581" y="4793"/>
                    </a:cubicBezTo>
                    <a:lnTo>
                      <a:pt x="2939" y="4793"/>
                    </a:lnTo>
                    <a:cubicBezTo>
                      <a:pt x="2883" y="4793"/>
                      <a:pt x="2833" y="4852"/>
                      <a:pt x="2777" y="4885"/>
                    </a:cubicBezTo>
                    <a:cubicBezTo>
                      <a:pt x="2414" y="3351"/>
                      <a:pt x="2104" y="1723"/>
                      <a:pt x="1855" y="0"/>
                    </a:cubicBezTo>
                    <a:lnTo>
                      <a:pt x="0" y="0"/>
                    </a:lnTo>
                    <a:cubicBezTo>
                      <a:pt x="1480" y="12515"/>
                      <a:pt x="5758" y="21600"/>
                      <a:pt x="10800" y="21600"/>
                    </a:cubicBezTo>
                    <a:cubicBezTo>
                      <a:pt x="15846" y="21600"/>
                      <a:pt x="20124" y="12515"/>
                      <a:pt x="21600" y="0"/>
                    </a:cubicBezTo>
                    <a:cubicBezTo>
                      <a:pt x="21600" y="0"/>
                      <a:pt x="19749" y="0"/>
                      <a:pt x="19749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ADA8439-9876-9641-A6D5-44B52312084D}"/>
                </a:ext>
              </a:extLst>
            </p:cNvPr>
            <p:cNvGrpSpPr/>
            <p:nvPr/>
          </p:nvGrpSpPr>
          <p:grpSpPr>
            <a:xfrm>
              <a:off x="5875618" y="5253944"/>
              <a:ext cx="202329" cy="158581"/>
              <a:chOff x="11457551" y="1502177"/>
              <a:chExt cx="90814" cy="71178"/>
            </a:xfrm>
            <a:solidFill>
              <a:schemeClr val="bg1"/>
            </a:solidFill>
          </p:grpSpPr>
          <p:sp>
            <p:nvSpPr>
              <p:cNvPr id="56" name="Shape 10839">
                <a:extLst>
                  <a:ext uri="{FF2B5EF4-FFF2-40B4-BE49-F238E27FC236}">
                    <a16:creationId xmlns:a16="http://schemas.microsoft.com/office/drawing/2014/main" id="{29F1561C-2687-2E47-B92F-732AEE50874B}"/>
                  </a:ext>
                </a:extLst>
              </p:cNvPr>
              <p:cNvSpPr/>
              <p:nvPr/>
            </p:nvSpPr>
            <p:spPr>
              <a:xfrm>
                <a:off x="11457551" y="150217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3" y="7750"/>
                    </a:moveTo>
                    <a:cubicBezTo>
                      <a:pt x="10247" y="7249"/>
                      <a:pt x="11051" y="6807"/>
                      <a:pt x="11654" y="6350"/>
                    </a:cubicBezTo>
                    <a:cubicBezTo>
                      <a:pt x="11553" y="7500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lnTo>
                      <a:pt x="0" y="6041"/>
                    </a:lnTo>
                    <a:lnTo>
                      <a:pt x="5149" y="9769"/>
                    </a:lnTo>
                    <a:cubicBezTo>
                      <a:pt x="5149" y="9769"/>
                      <a:pt x="9343" y="7750"/>
                      <a:pt x="9343" y="7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57" name="Shape 10840">
                <a:extLst>
                  <a:ext uri="{FF2B5EF4-FFF2-40B4-BE49-F238E27FC236}">
                    <a16:creationId xmlns:a16="http://schemas.microsoft.com/office/drawing/2014/main" id="{F9E452FD-AF47-544F-88F2-9F77ECD0B05C}"/>
                  </a:ext>
                </a:extLst>
              </p:cNvPr>
              <p:cNvSpPr/>
              <p:nvPr/>
            </p:nvSpPr>
            <p:spPr>
              <a:xfrm>
                <a:off x="11471839" y="1502178"/>
                <a:ext cx="9851" cy="14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95"/>
                    </a:moveTo>
                    <a:cubicBezTo>
                      <a:pt x="12524" y="16612"/>
                      <a:pt x="11810" y="17071"/>
                      <a:pt x="10810" y="17071"/>
                    </a:cubicBezTo>
                    <a:cubicBezTo>
                      <a:pt x="9811" y="17071"/>
                      <a:pt x="9097" y="16626"/>
                      <a:pt x="8669" y="15738"/>
                    </a:cubicBezTo>
                    <a:cubicBezTo>
                      <a:pt x="8240" y="14849"/>
                      <a:pt x="8036" y="13215"/>
                      <a:pt x="8036" y="10836"/>
                    </a:cubicBezTo>
                    <a:cubicBezTo>
                      <a:pt x="8036" y="8442"/>
                      <a:pt x="8240" y="6794"/>
                      <a:pt x="8669" y="5891"/>
                    </a:cubicBezTo>
                    <a:cubicBezTo>
                      <a:pt x="9097" y="5002"/>
                      <a:pt x="9811" y="4544"/>
                      <a:pt x="10810" y="4544"/>
                    </a:cubicBezTo>
                    <a:cubicBezTo>
                      <a:pt x="11789" y="4544"/>
                      <a:pt x="12503" y="5002"/>
                      <a:pt x="12931" y="5948"/>
                    </a:cubicBezTo>
                    <a:cubicBezTo>
                      <a:pt x="13339" y="6866"/>
                      <a:pt x="13564" y="8514"/>
                      <a:pt x="13564" y="10836"/>
                    </a:cubicBezTo>
                    <a:cubicBezTo>
                      <a:pt x="13564" y="13158"/>
                      <a:pt x="13360" y="14777"/>
                      <a:pt x="12931" y="15695"/>
                    </a:cubicBezTo>
                    <a:close/>
                    <a:moveTo>
                      <a:pt x="10810" y="0"/>
                    </a:moveTo>
                    <a:cubicBezTo>
                      <a:pt x="7139" y="0"/>
                      <a:pt x="4426" y="874"/>
                      <a:pt x="2672" y="2623"/>
                    </a:cubicBezTo>
                    <a:cubicBezTo>
                      <a:pt x="877" y="4357"/>
                      <a:pt x="0" y="7095"/>
                      <a:pt x="0" y="10836"/>
                    </a:cubicBezTo>
                    <a:cubicBezTo>
                      <a:pt x="0" y="14405"/>
                      <a:pt x="897" y="17085"/>
                      <a:pt x="2713" y="18891"/>
                    </a:cubicBezTo>
                    <a:cubicBezTo>
                      <a:pt x="4528" y="20697"/>
                      <a:pt x="7220" y="21600"/>
                      <a:pt x="10810" y="21600"/>
                    </a:cubicBezTo>
                    <a:cubicBezTo>
                      <a:pt x="14461" y="21600"/>
                      <a:pt x="17174" y="20740"/>
                      <a:pt x="18948" y="19006"/>
                    </a:cubicBezTo>
                    <a:cubicBezTo>
                      <a:pt x="20703" y="17271"/>
                      <a:pt x="21600" y="14548"/>
                      <a:pt x="21600" y="10836"/>
                    </a:cubicBezTo>
                    <a:cubicBezTo>
                      <a:pt x="21600" y="7238"/>
                      <a:pt x="20682" y="4544"/>
                      <a:pt x="18867" y="2723"/>
                    </a:cubicBezTo>
                    <a:cubicBezTo>
                      <a:pt x="17052" y="903"/>
                      <a:pt x="14359" y="0"/>
                      <a:pt x="1081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58" name="Shape 10841">
                <a:extLst>
                  <a:ext uri="{FF2B5EF4-FFF2-40B4-BE49-F238E27FC236}">
                    <a16:creationId xmlns:a16="http://schemas.microsoft.com/office/drawing/2014/main" id="{D421FACB-8909-3349-9151-F2E1393BDAFB}"/>
                  </a:ext>
                </a:extLst>
              </p:cNvPr>
              <p:cNvSpPr/>
              <p:nvPr/>
            </p:nvSpPr>
            <p:spPr>
              <a:xfrm>
                <a:off x="11481364" y="1502177"/>
                <a:ext cx="8009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57" y="7750"/>
                    </a:moveTo>
                    <a:cubicBezTo>
                      <a:pt x="10261" y="7249"/>
                      <a:pt x="11038" y="6807"/>
                      <a:pt x="11666" y="6350"/>
                    </a:cubicBezTo>
                    <a:cubicBezTo>
                      <a:pt x="11540" y="7500"/>
                      <a:pt x="11515" y="8781"/>
                      <a:pt x="11515" y="10166"/>
                    </a:cubicBezTo>
                    <a:lnTo>
                      <a:pt x="115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19" y="0"/>
                    </a:lnTo>
                    <a:lnTo>
                      <a:pt x="0" y="6041"/>
                    </a:lnTo>
                    <a:lnTo>
                      <a:pt x="5168" y="9769"/>
                    </a:lnTo>
                    <a:cubicBezTo>
                      <a:pt x="5168" y="9769"/>
                      <a:pt x="9357" y="7750"/>
                      <a:pt x="9357" y="7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59" name="Shape 10842">
                <a:extLst>
                  <a:ext uri="{FF2B5EF4-FFF2-40B4-BE49-F238E27FC236}">
                    <a16:creationId xmlns:a16="http://schemas.microsoft.com/office/drawing/2014/main" id="{7778D305-DE94-274E-99A2-A6E41986E9B9}"/>
                  </a:ext>
                </a:extLst>
              </p:cNvPr>
              <p:cNvSpPr/>
              <p:nvPr/>
            </p:nvSpPr>
            <p:spPr>
              <a:xfrm>
                <a:off x="11490889" y="1502178"/>
                <a:ext cx="9851" cy="14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95"/>
                    </a:moveTo>
                    <a:cubicBezTo>
                      <a:pt x="12503" y="16612"/>
                      <a:pt x="11810" y="17071"/>
                      <a:pt x="10790" y="17071"/>
                    </a:cubicBezTo>
                    <a:cubicBezTo>
                      <a:pt x="9790" y="17071"/>
                      <a:pt x="9097" y="16626"/>
                      <a:pt x="8669" y="15738"/>
                    </a:cubicBezTo>
                    <a:cubicBezTo>
                      <a:pt x="8240" y="14849"/>
                      <a:pt x="8036" y="13215"/>
                      <a:pt x="8036" y="10836"/>
                    </a:cubicBezTo>
                    <a:cubicBezTo>
                      <a:pt x="8036" y="8442"/>
                      <a:pt x="8240" y="6794"/>
                      <a:pt x="8669" y="5891"/>
                    </a:cubicBezTo>
                    <a:cubicBezTo>
                      <a:pt x="9097" y="5002"/>
                      <a:pt x="9790" y="4544"/>
                      <a:pt x="10790" y="4544"/>
                    </a:cubicBezTo>
                    <a:cubicBezTo>
                      <a:pt x="11789" y="4544"/>
                      <a:pt x="12503" y="5002"/>
                      <a:pt x="12931" y="5948"/>
                    </a:cubicBezTo>
                    <a:cubicBezTo>
                      <a:pt x="13339" y="6866"/>
                      <a:pt x="13564" y="8514"/>
                      <a:pt x="13564" y="10836"/>
                    </a:cubicBezTo>
                    <a:cubicBezTo>
                      <a:pt x="13564" y="13158"/>
                      <a:pt x="13339" y="14777"/>
                      <a:pt x="12931" y="15695"/>
                    </a:cubicBezTo>
                    <a:close/>
                    <a:moveTo>
                      <a:pt x="10790" y="0"/>
                    </a:moveTo>
                    <a:cubicBezTo>
                      <a:pt x="7139" y="0"/>
                      <a:pt x="4426" y="874"/>
                      <a:pt x="2652" y="2623"/>
                    </a:cubicBezTo>
                    <a:cubicBezTo>
                      <a:pt x="877" y="4357"/>
                      <a:pt x="0" y="7095"/>
                      <a:pt x="0" y="10836"/>
                    </a:cubicBezTo>
                    <a:cubicBezTo>
                      <a:pt x="0" y="14405"/>
                      <a:pt x="897" y="17085"/>
                      <a:pt x="2713" y="18891"/>
                    </a:cubicBezTo>
                    <a:cubicBezTo>
                      <a:pt x="4528" y="20697"/>
                      <a:pt x="7220" y="21600"/>
                      <a:pt x="10790" y="21600"/>
                    </a:cubicBezTo>
                    <a:cubicBezTo>
                      <a:pt x="14441" y="21600"/>
                      <a:pt x="17154" y="20740"/>
                      <a:pt x="18928" y="19006"/>
                    </a:cubicBezTo>
                    <a:cubicBezTo>
                      <a:pt x="20703" y="17271"/>
                      <a:pt x="21600" y="14548"/>
                      <a:pt x="21600" y="10836"/>
                    </a:cubicBezTo>
                    <a:cubicBezTo>
                      <a:pt x="21600" y="7238"/>
                      <a:pt x="20682" y="4544"/>
                      <a:pt x="18867" y="2723"/>
                    </a:cubicBezTo>
                    <a:cubicBezTo>
                      <a:pt x="17031" y="903"/>
                      <a:pt x="1435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0" name="Shape 10843">
                <a:extLst>
                  <a:ext uri="{FF2B5EF4-FFF2-40B4-BE49-F238E27FC236}">
                    <a16:creationId xmlns:a16="http://schemas.microsoft.com/office/drawing/2014/main" id="{8DC850CB-F5A2-F648-B2C5-83F69BFE2ABB}"/>
                  </a:ext>
                </a:extLst>
              </p:cNvPr>
              <p:cNvSpPr/>
              <p:nvPr/>
            </p:nvSpPr>
            <p:spPr>
              <a:xfrm>
                <a:off x="11505176" y="1502178"/>
                <a:ext cx="9851" cy="14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52" y="15695"/>
                    </a:moveTo>
                    <a:cubicBezTo>
                      <a:pt x="12524" y="16612"/>
                      <a:pt x="11810" y="17071"/>
                      <a:pt x="10790" y="17071"/>
                    </a:cubicBezTo>
                    <a:cubicBezTo>
                      <a:pt x="9811" y="17071"/>
                      <a:pt x="9097" y="16626"/>
                      <a:pt x="8669" y="15738"/>
                    </a:cubicBezTo>
                    <a:cubicBezTo>
                      <a:pt x="8240" y="14849"/>
                      <a:pt x="8036" y="13215"/>
                      <a:pt x="8036" y="10836"/>
                    </a:cubicBezTo>
                    <a:cubicBezTo>
                      <a:pt x="8036" y="8442"/>
                      <a:pt x="8240" y="6794"/>
                      <a:pt x="8669" y="5891"/>
                    </a:cubicBezTo>
                    <a:cubicBezTo>
                      <a:pt x="9097" y="5002"/>
                      <a:pt x="9811" y="4544"/>
                      <a:pt x="10790" y="4544"/>
                    </a:cubicBezTo>
                    <a:cubicBezTo>
                      <a:pt x="11789" y="4544"/>
                      <a:pt x="12503" y="5002"/>
                      <a:pt x="12931" y="5948"/>
                    </a:cubicBezTo>
                    <a:cubicBezTo>
                      <a:pt x="13360" y="6866"/>
                      <a:pt x="13564" y="8514"/>
                      <a:pt x="13564" y="10836"/>
                    </a:cubicBezTo>
                    <a:cubicBezTo>
                      <a:pt x="13564" y="13158"/>
                      <a:pt x="13360" y="14777"/>
                      <a:pt x="12952" y="15695"/>
                    </a:cubicBezTo>
                    <a:close/>
                    <a:moveTo>
                      <a:pt x="10790" y="0"/>
                    </a:moveTo>
                    <a:cubicBezTo>
                      <a:pt x="7159" y="0"/>
                      <a:pt x="4426" y="874"/>
                      <a:pt x="2652" y="2623"/>
                    </a:cubicBezTo>
                    <a:cubicBezTo>
                      <a:pt x="877" y="4357"/>
                      <a:pt x="0" y="7095"/>
                      <a:pt x="0" y="10836"/>
                    </a:cubicBezTo>
                    <a:cubicBezTo>
                      <a:pt x="0" y="14405"/>
                      <a:pt x="918" y="17085"/>
                      <a:pt x="2733" y="18891"/>
                    </a:cubicBezTo>
                    <a:cubicBezTo>
                      <a:pt x="4528" y="20697"/>
                      <a:pt x="7241" y="21600"/>
                      <a:pt x="10790" y="21600"/>
                    </a:cubicBezTo>
                    <a:cubicBezTo>
                      <a:pt x="14461" y="21600"/>
                      <a:pt x="17174" y="20740"/>
                      <a:pt x="18948" y="19006"/>
                    </a:cubicBezTo>
                    <a:cubicBezTo>
                      <a:pt x="20723" y="17271"/>
                      <a:pt x="21600" y="14548"/>
                      <a:pt x="21600" y="10836"/>
                    </a:cubicBezTo>
                    <a:cubicBezTo>
                      <a:pt x="21600" y="7238"/>
                      <a:pt x="20682" y="4544"/>
                      <a:pt x="18867" y="2723"/>
                    </a:cubicBezTo>
                    <a:cubicBezTo>
                      <a:pt x="17052" y="903"/>
                      <a:pt x="1435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1" name="Shape 10844">
                <a:extLst>
                  <a:ext uri="{FF2B5EF4-FFF2-40B4-BE49-F238E27FC236}">
                    <a16:creationId xmlns:a16="http://schemas.microsoft.com/office/drawing/2014/main" id="{D88BBDD1-E3E0-F546-BC33-DADC4FC062D0}"/>
                  </a:ext>
                </a:extLst>
              </p:cNvPr>
              <p:cNvSpPr/>
              <p:nvPr/>
            </p:nvSpPr>
            <p:spPr>
              <a:xfrm>
                <a:off x="11514701" y="1502177"/>
                <a:ext cx="8009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2" y="7750"/>
                    </a:moveTo>
                    <a:cubicBezTo>
                      <a:pt x="10261" y="7249"/>
                      <a:pt x="11038" y="6807"/>
                      <a:pt x="11666" y="6350"/>
                    </a:cubicBezTo>
                    <a:cubicBezTo>
                      <a:pt x="11565" y="7500"/>
                      <a:pt x="11515" y="8781"/>
                      <a:pt x="11515" y="10166"/>
                    </a:cubicBezTo>
                    <a:lnTo>
                      <a:pt x="115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44" y="0"/>
                    </a:lnTo>
                    <a:lnTo>
                      <a:pt x="0" y="6041"/>
                    </a:lnTo>
                    <a:lnTo>
                      <a:pt x="5168" y="9769"/>
                    </a:lnTo>
                    <a:cubicBezTo>
                      <a:pt x="5168" y="9769"/>
                      <a:pt x="9332" y="7750"/>
                      <a:pt x="9332" y="7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2" name="Shape 10845">
                <a:extLst>
                  <a:ext uri="{FF2B5EF4-FFF2-40B4-BE49-F238E27FC236}">
                    <a16:creationId xmlns:a16="http://schemas.microsoft.com/office/drawing/2014/main" id="{9CF91FA5-33E9-DA4F-B997-CC3A4E1C7277}"/>
                  </a:ext>
                </a:extLst>
              </p:cNvPr>
              <p:cNvSpPr/>
              <p:nvPr/>
            </p:nvSpPr>
            <p:spPr>
              <a:xfrm>
                <a:off x="11524226" y="150217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41"/>
                    </a:moveTo>
                    <a:lnTo>
                      <a:pt x="5149" y="9769"/>
                    </a:lnTo>
                    <a:lnTo>
                      <a:pt x="9343" y="7750"/>
                    </a:lnTo>
                    <a:cubicBezTo>
                      <a:pt x="10247" y="7249"/>
                      <a:pt x="11026" y="6807"/>
                      <a:pt x="11654" y="6350"/>
                    </a:cubicBezTo>
                    <a:cubicBezTo>
                      <a:pt x="11553" y="7500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41"/>
                      <a:pt x="0" y="604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3" name="Shape 10846">
                <a:extLst>
                  <a:ext uri="{FF2B5EF4-FFF2-40B4-BE49-F238E27FC236}">
                    <a16:creationId xmlns:a16="http://schemas.microsoft.com/office/drawing/2014/main" id="{31D7E380-2A97-344F-8A6D-9E6DB3E8FA22}"/>
                  </a:ext>
                </a:extLst>
              </p:cNvPr>
              <p:cNvSpPr/>
              <p:nvPr/>
            </p:nvSpPr>
            <p:spPr>
              <a:xfrm>
                <a:off x="11457551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84"/>
                    </a:moveTo>
                    <a:cubicBezTo>
                      <a:pt x="12503" y="16601"/>
                      <a:pt x="11810" y="17074"/>
                      <a:pt x="10790" y="17074"/>
                    </a:cubicBezTo>
                    <a:cubicBezTo>
                      <a:pt x="9790" y="17074"/>
                      <a:pt x="9097" y="16615"/>
                      <a:pt x="8669" y="15727"/>
                    </a:cubicBezTo>
                    <a:cubicBezTo>
                      <a:pt x="8240" y="14839"/>
                      <a:pt x="8036" y="13206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85"/>
                      <a:pt x="9790" y="4541"/>
                      <a:pt x="1079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ubicBezTo>
                      <a:pt x="13339" y="6875"/>
                      <a:pt x="13564" y="8508"/>
                      <a:pt x="13564" y="10829"/>
                    </a:cubicBezTo>
                    <a:cubicBezTo>
                      <a:pt x="13564" y="13149"/>
                      <a:pt x="13339" y="14768"/>
                      <a:pt x="12931" y="15684"/>
                    </a:cubicBezTo>
                    <a:close/>
                    <a:moveTo>
                      <a:pt x="10790" y="0"/>
                    </a:moveTo>
                    <a:cubicBezTo>
                      <a:pt x="7139" y="0"/>
                      <a:pt x="4426" y="874"/>
                      <a:pt x="2652" y="2607"/>
                    </a:cubicBezTo>
                    <a:cubicBezTo>
                      <a:pt x="877" y="4354"/>
                      <a:pt x="0" y="7105"/>
                      <a:pt x="0" y="10829"/>
                    </a:cubicBezTo>
                    <a:cubicBezTo>
                      <a:pt x="0" y="14395"/>
                      <a:pt x="897" y="17074"/>
                      <a:pt x="2713" y="18879"/>
                    </a:cubicBezTo>
                    <a:cubicBezTo>
                      <a:pt x="4528" y="20683"/>
                      <a:pt x="7220" y="21600"/>
                      <a:pt x="10790" y="21600"/>
                    </a:cubicBezTo>
                    <a:cubicBezTo>
                      <a:pt x="14441" y="21600"/>
                      <a:pt x="17154" y="20726"/>
                      <a:pt x="18928" y="18993"/>
                    </a:cubicBezTo>
                    <a:cubicBezTo>
                      <a:pt x="20703" y="17260"/>
                      <a:pt x="21600" y="14538"/>
                      <a:pt x="21600" y="10829"/>
                    </a:cubicBezTo>
                    <a:cubicBezTo>
                      <a:pt x="21600" y="7233"/>
                      <a:pt x="20682" y="4541"/>
                      <a:pt x="18867" y="2721"/>
                    </a:cubicBezTo>
                    <a:cubicBezTo>
                      <a:pt x="17031" y="902"/>
                      <a:pt x="1433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4" name="Shape 10847">
                <a:extLst>
                  <a:ext uri="{FF2B5EF4-FFF2-40B4-BE49-F238E27FC236}">
                    <a16:creationId xmlns:a16="http://schemas.microsoft.com/office/drawing/2014/main" id="{FDF03323-010D-134B-A179-8C7122CC7A6D}"/>
                  </a:ext>
                </a:extLst>
              </p:cNvPr>
              <p:cNvSpPr/>
              <p:nvPr/>
            </p:nvSpPr>
            <p:spPr>
              <a:xfrm>
                <a:off x="11471839" y="1530752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3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59" y="0"/>
                    </a:lnTo>
                    <a:lnTo>
                      <a:pt x="0" y="6056"/>
                    </a:ln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73" y="7264"/>
                      <a:pt x="11051" y="6807"/>
                      <a:pt x="11654" y="6350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cubicBezTo>
                      <a:pt x="11503" y="10166"/>
                      <a:pt x="11503" y="21600"/>
                      <a:pt x="1150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5" name="Shape 10848">
                <a:extLst>
                  <a:ext uri="{FF2B5EF4-FFF2-40B4-BE49-F238E27FC236}">
                    <a16:creationId xmlns:a16="http://schemas.microsoft.com/office/drawing/2014/main" id="{EAD6AB8E-4161-844D-84FA-952D4F6D32A7}"/>
                  </a:ext>
                </a:extLst>
              </p:cNvPr>
              <p:cNvSpPr/>
              <p:nvPr/>
            </p:nvSpPr>
            <p:spPr>
              <a:xfrm>
                <a:off x="11481364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52" y="15684"/>
                    </a:moveTo>
                    <a:cubicBezTo>
                      <a:pt x="12524" y="16601"/>
                      <a:pt x="11810" y="17074"/>
                      <a:pt x="10810" y="17074"/>
                    </a:cubicBezTo>
                    <a:cubicBezTo>
                      <a:pt x="9811" y="17074"/>
                      <a:pt x="9097" y="16615"/>
                      <a:pt x="8689" y="15727"/>
                    </a:cubicBezTo>
                    <a:cubicBezTo>
                      <a:pt x="8261" y="14839"/>
                      <a:pt x="8057" y="13206"/>
                      <a:pt x="8057" y="10829"/>
                    </a:cubicBezTo>
                    <a:cubicBezTo>
                      <a:pt x="8057" y="8437"/>
                      <a:pt x="8261" y="6789"/>
                      <a:pt x="8689" y="5887"/>
                    </a:cubicBezTo>
                    <a:cubicBezTo>
                      <a:pt x="9097" y="4985"/>
                      <a:pt x="9811" y="4541"/>
                      <a:pt x="1081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ubicBezTo>
                      <a:pt x="13360" y="6875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52" y="15684"/>
                    </a:cubicBezTo>
                    <a:close/>
                    <a:moveTo>
                      <a:pt x="10810" y="0"/>
                    </a:moveTo>
                    <a:cubicBezTo>
                      <a:pt x="7159" y="0"/>
                      <a:pt x="4446" y="874"/>
                      <a:pt x="2672" y="2607"/>
                    </a:cubicBezTo>
                    <a:cubicBezTo>
                      <a:pt x="897" y="4354"/>
                      <a:pt x="0" y="7105"/>
                      <a:pt x="0" y="10829"/>
                    </a:cubicBezTo>
                    <a:cubicBezTo>
                      <a:pt x="0" y="14395"/>
                      <a:pt x="918" y="17074"/>
                      <a:pt x="2733" y="18879"/>
                    </a:cubicBezTo>
                    <a:cubicBezTo>
                      <a:pt x="4548" y="20683"/>
                      <a:pt x="7241" y="21600"/>
                      <a:pt x="1081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23" y="17260"/>
                      <a:pt x="21600" y="14538"/>
                      <a:pt x="21600" y="10829"/>
                    </a:cubicBezTo>
                    <a:cubicBezTo>
                      <a:pt x="21600" y="7233"/>
                      <a:pt x="20703" y="4541"/>
                      <a:pt x="18867" y="2721"/>
                    </a:cubicBezTo>
                    <a:cubicBezTo>
                      <a:pt x="17052" y="902"/>
                      <a:pt x="14359" y="0"/>
                      <a:pt x="1081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6" name="Shape 10849">
                <a:extLst>
                  <a:ext uri="{FF2B5EF4-FFF2-40B4-BE49-F238E27FC236}">
                    <a16:creationId xmlns:a16="http://schemas.microsoft.com/office/drawing/2014/main" id="{93C76E2C-ACFA-2F43-9390-635CF52790AA}"/>
                  </a:ext>
                </a:extLst>
              </p:cNvPr>
              <p:cNvSpPr/>
              <p:nvPr/>
            </p:nvSpPr>
            <p:spPr>
              <a:xfrm>
                <a:off x="11490889" y="1530752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47" y="7264"/>
                      <a:pt x="11026" y="6807"/>
                      <a:pt x="11654" y="6350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7" name="Shape 10850">
                <a:extLst>
                  <a:ext uri="{FF2B5EF4-FFF2-40B4-BE49-F238E27FC236}">
                    <a16:creationId xmlns:a16="http://schemas.microsoft.com/office/drawing/2014/main" id="{272FC957-056F-7B40-9500-B7B96BD42867}"/>
                  </a:ext>
                </a:extLst>
              </p:cNvPr>
              <p:cNvSpPr/>
              <p:nvPr/>
            </p:nvSpPr>
            <p:spPr>
              <a:xfrm>
                <a:off x="11505176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52" y="15684"/>
                    </a:moveTo>
                    <a:cubicBezTo>
                      <a:pt x="12524" y="16601"/>
                      <a:pt x="11810" y="17074"/>
                      <a:pt x="10790" y="17074"/>
                    </a:cubicBezTo>
                    <a:cubicBezTo>
                      <a:pt x="9811" y="17074"/>
                      <a:pt x="9097" y="16615"/>
                      <a:pt x="8669" y="15727"/>
                    </a:cubicBezTo>
                    <a:cubicBezTo>
                      <a:pt x="8240" y="14839"/>
                      <a:pt x="8036" y="13206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85"/>
                      <a:pt x="9811" y="4541"/>
                      <a:pt x="1079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ubicBezTo>
                      <a:pt x="13360" y="6875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52" y="15684"/>
                    </a:cubicBezTo>
                    <a:close/>
                    <a:moveTo>
                      <a:pt x="10790" y="0"/>
                    </a:moveTo>
                    <a:cubicBezTo>
                      <a:pt x="7159" y="0"/>
                      <a:pt x="4426" y="874"/>
                      <a:pt x="2652" y="2607"/>
                    </a:cubicBezTo>
                    <a:cubicBezTo>
                      <a:pt x="877" y="4354"/>
                      <a:pt x="0" y="7105"/>
                      <a:pt x="0" y="10829"/>
                    </a:cubicBezTo>
                    <a:cubicBezTo>
                      <a:pt x="0" y="14395"/>
                      <a:pt x="918" y="17074"/>
                      <a:pt x="2733" y="18879"/>
                    </a:cubicBezTo>
                    <a:cubicBezTo>
                      <a:pt x="4528" y="20683"/>
                      <a:pt x="7241" y="21600"/>
                      <a:pt x="1079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23" y="17260"/>
                      <a:pt x="21600" y="14538"/>
                      <a:pt x="21600" y="10829"/>
                    </a:cubicBezTo>
                    <a:cubicBezTo>
                      <a:pt x="21600" y="7233"/>
                      <a:pt x="20682" y="4541"/>
                      <a:pt x="18867" y="2721"/>
                    </a:cubicBezTo>
                    <a:cubicBezTo>
                      <a:pt x="17052" y="902"/>
                      <a:pt x="1435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8" name="Shape 10851">
                <a:extLst>
                  <a:ext uri="{FF2B5EF4-FFF2-40B4-BE49-F238E27FC236}">
                    <a16:creationId xmlns:a16="http://schemas.microsoft.com/office/drawing/2014/main" id="{D7E2C62B-4F38-CF42-8DAF-33A85DB6E123}"/>
                  </a:ext>
                </a:extLst>
              </p:cNvPr>
              <p:cNvSpPr/>
              <p:nvPr/>
            </p:nvSpPr>
            <p:spPr>
              <a:xfrm>
                <a:off x="11514701" y="1530753"/>
                <a:ext cx="9860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40" y="15684"/>
                    </a:moveTo>
                    <a:cubicBezTo>
                      <a:pt x="12512" y="16601"/>
                      <a:pt x="11798" y="17074"/>
                      <a:pt x="10800" y="17074"/>
                    </a:cubicBezTo>
                    <a:cubicBezTo>
                      <a:pt x="9802" y="17074"/>
                      <a:pt x="9088" y="16615"/>
                      <a:pt x="8681" y="15727"/>
                    </a:cubicBezTo>
                    <a:cubicBezTo>
                      <a:pt x="8253" y="14839"/>
                      <a:pt x="8049" y="13206"/>
                      <a:pt x="8049" y="10829"/>
                    </a:cubicBezTo>
                    <a:cubicBezTo>
                      <a:pt x="8049" y="8437"/>
                      <a:pt x="8253" y="6789"/>
                      <a:pt x="8681" y="5887"/>
                    </a:cubicBezTo>
                    <a:cubicBezTo>
                      <a:pt x="9088" y="4985"/>
                      <a:pt x="9802" y="4541"/>
                      <a:pt x="10800" y="4541"/>
                    </a:cubicBezTo>
                    <a:cubicBezTo>
                      <a:pt x="11778" y="4541"/>
                      <a:pt x="12491" y="4999"/>
                      <a:pt x="12919" y="5944"/>
                    </a:cubicBezTo>
                    <a:cubicBezTo>
                      <a:pt x="13347" y="6875"/>
                      <a:pt x="13551" y="8508"/>
                      <a:pt x="13551" y="10829"/>
                    </a:cubicBezTo>
                    <a:cubicBezTo>
                      <a:pt x="13551" y="13149"/>
                      <a:pt x="13347" y="14768"/>
                      <a:pt x="12940" y="15684"/>
                    </a:cubicBezTo>
                    <a:close/>
                    <a:moveTo>
                      <a:pt x="10800" y="0"/>
                    </a:moveTo>
                    <a:cubicBezTo>
                      <a:pt x="7152" y="0"/>
                      <a:pt x="4442" y="874"/>
                      <a:pt x="2649" y="2607"/>
                    </a:cubicBezTo>
                    <a:cubicBezTo>
                      <a:pt x="897" y="4354"/>
                      <a:pt x="0" y="7105"/>
                      <a:pt x="0" y="10829"/>
                    </a:cubicBezTo>
                    <a:cubicBezTo>
                      <a:pt x="0" y="14395"/>
                      <a:pt x="917" y="17074"/>
                      <a:pt x="2731" y="18879"/>
                    </a:cubicBezTo>
                    <a:cubicBezTo>
                      <a:pt x="4544" y="20683"/>
                      <a:pt x="7234" y="21600"/>
                      <a:pt x="10800" y="21600"/>
                    </a:cubicBezTo>
                    <a:cubicBezTo>
                      <a:pt x="14448" y="21600"/>
                      <a:pt x="17158" y="20726"/>
                      <a:pt x="18931" y="18993"/>
                    </a:cubicBezTo>
                    <a:cubicBezTo>
                      <a:pt x="20703" y="17260"/>
                      <a:pt x="21600" y="14538"/>
                      <a:pt x="21600" y="10829"/>
                    </a:cubicBezTo>
                    <a:cubicBezTo>
                      <a:pt x="21600" y="7233"/>
                      <a:pt x="20683" y="4541"/>
                      <a:pt x="18849" y="2721"/>
                    </a:cubicBezTo>
                    <a:cubicBezTo>
                      <a:pt x="17035" y="902"/>
                      <a:pt x="14346" y="0"/>
                      <a:pt x="108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9" name="Shape 10852">
                <a:extLst>
                  <a:ext uri="{FF2B5EF4-FFF2-40B4-BE49-F238E27FC236}">
                    <a16:creationId xmlns:a16="http://schemas.microsoft.com/office/drawing/2014/main" id="{31C02D02-BCE5-A844-9B91-D4E88081AA57}"/>
                  </a:ext>
                </a:extLst>
              </p:cNvPr>
              <p:cNvSpPr/>
              <p:nvPr/>
            </p:nvSpPr>
            <p:spPr>
              <a:xfrm>
                <a:off x="11524226" y="1530752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47" y="7264"/>
                      <a:pt x="11026" y="6807"/>
                      <a:pt x="11654" y="6350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0" name="Shape 10853">
                <a:extLst>
                  <a:ext uri="{FF2B5EF4-FFF2-40B4-BE49-F238E27FC236}">
                    <a16:creationId xmlns:a16="http://schemas.microsoft.com/office/drawing/2014/main" id="{D6EC233D-5F16-604B-81BB-2ACCD5BDB03B}"/>
                  </a:ext>
                </a:extLst>
              </p:cNvPr>
              <p:cNvSpPr/>
              <p:nvPr/>
            </p:nvSpPr>
            <p:spPr>
              <a:xfrm>
                <a:off x="11538514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5944"/>
                    </a:moveTo>
                    <a:cubicBezTo>
                      <a:pt x="13339" y="6875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31" y="15684"/>
                    </a:cubicBezTo>
                    <a:cubicBezTo>
                      <a:pt x="12524" y="16601"/>
                      <a:pt x="11810" y="17074"/>
                      <a:pt x="10810" y="17074"/>
                    </a:cubicBezTo>
                    <a:cubicBezTo>
                      <a:pt x="9811" y="17074"/>
                      <a:pt x="9097" y="16615"/>
                      <a:pt x="8669" y="15727"/>
                    </a:cubicBezTo>
                    <a:cubicBezTo>
                      <a:pt x="8240" y="14839"/>
                      <a:pt x="8036" y="13206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85"/>
                      <a:pt x="9811" y="4541"/>
                      <a:pt x="1081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lose/>
                    <a:moveTo>
                      <a:pt x="2672" y="2607"/>
                    </a:moveTo>
                    <a:cubicBezTo>
                      <a:pt x="897" y="4354"/>
                      <a:pt x="0" y="7105"/>
                      <a:pt x="0" y="10829"/>
                    </a:cubicBezTo>
                    <a:cubicBezTo>
                      <a:pt x="0" y="14395"/>
                      <a:pt x="897" y="17074"/>
                      <a:pt x="2733" y="18879"/>
                    </a:cubicBezTo>
                    <a:cubicBezTo>
                      <a:pt x="4528" y="20683"/>
                      <a:pt x="7220" y="21600"/>
                      <a:pt x="1081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23" y="17260"/>
                      <a:pt x="21600" y="14538"/>
                      <a:pt x="21600" y="10829"/>
                    </a:cubicBezTo>
                    <a:cubicBezTo>
                      <a:pt x="21600" y="7233"/>
                      <a:pt x="20682" y="4541"/>
                      <a:pt x="18867" y="2721"/>
                    </a:cubicBezTo>
                    <a:cubicBezTo>
                      <a:pt x="17052" y="902"/>
                      <a:pt x="14359" y="0"/>
                      <a:pt x="10810" y="0"/>
                    </a:cubicBezTo>
                    <a:cubicBezTo>
                      <a:pt x="7139" y="0"/>
                      <a:pt x="4446" y="874"/>
                      <a:pt x="2672" y="260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1" name="Shape 10854">
                <a:extLst>
                  <a:ext uri="{FF2B5EF4-FFF2-40B4-BE49-F238E27FC236}">
                    <a16:creationId xmlns:a16="http://schemas.microsoft.com/office/drawing/2014/main" id="{391E1BDF-6FA0-F846-92AB-D416EDDB317A}"/>
                  </a:ext>
                </a:extLst>
              </p:cNvPr>
              <p:cNvSpPr/>
              <p:nvPr/>
            </p:nvSpPr>
            <p:spPr>
              <a:xfrm>
                <a:off x="11471839" y="1559328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84"/>
                    </a:moveTo>
                    <a:cubicBezTo>
                      <a:pt x="12524" y="16601"/>
                      <a:pt x="11810" y="17074"/>
                      <a:pt x="10810" y="17074"/>
                    </a:cubicBezTo>
                    <a:cubicBezTo>
                      <a:pt x="9811" y="17074"/>
                      <a:pt x="9097" y="16615"/>
                      <a:pt x="8669" y="15727"/>
                    </a:cubicBezTo>
                    <a:cubicBezTo>
                      <a:pt x="8240" y="14839"/>
                      <a:pt x="8036" y="13221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99"/>
                      <a:pt x="9811" y="4541"/>
                      <a:pt x="10810" y="4541"/>
                    </a:cubicBezTo>
                    <a:cubicBezTo>
                      <a:pt x="11789" y="4541"/>
                      <a:pt x="12503" y="5013"/>
                      <a:pt x="12931" y="5944"/>
                    </a:cubicBezTo>
                    <a:cubicBezTo>
                      <a:pt x="13339" y="6890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31" y="15684"/>
                    </a:cubicBezTo>
                    <a:close/>
                    <a:moveTo>
                      <a:pt x="10810" y="0"/>
                    </a:moveTo>
                    <a:cubicBezTo>
                      <a:pt x="7139" y="0"/>
                      <a:pt x="4426" y="874"/>
                      <a:pt x="2672" y="2621"/>
                    </a:cubicBezTo>
                    <a:cubicBezTo>
                      <a:pt x="877" y="4354"/>
                      <a:pt x="0" y="7090"/>
                      <a:pt x="0" y="10829"/>
                    </a:cubicBezTo>
                    <a:cubicBezTo>
                      <a:pt x="0" y="14395"/>
                      <a:pt x="897" y="17074"/>
                      <a:pt x="2713" y="18893"/>
                    </a:cubicBezTo>
                    <a:cubicBezTo>
                      <a:pt x="4528" y="20698"/>
                      <a:pt x="7220" y="21600"/>
                      <a:pt x="1081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03" y="17274"/>
                      <a:pt x="21600" y="14538"/>
                      <a:pt x="21600" y="10829"/>
                    </a:cubicBezTo>
                    <a:cubicBezTo>
                      <a:pt x="21600" y="7248"/>
                      <a:pt x="20682" y="4541"/>
                      <a:pt x="18867" y="2721"/>
                    </a:cubicBezTo>
                    <a:cubicBezTo>
                      <a:pt x="17052" y="902"/>
                      <a:pt x="14359" y="0"/>
                      <a:pt x="1081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2" name="Shape 10855">
                <a:extLst>
                  <a:ext uri="{FF2B5EF4-FFF2-40B4-BE49-F238E27FC236}">
                    <a16:creationId xmlns:a16="http://schemas.microsoft.com/office/drawing/2014/main" id="{ABEDD8E8-DA29-0D4C-A7E6-C93381E222F6}"/>
                  </a:ext>
                </a:extLst>
              </p:cNvPr>
              <p:cNvSpPr/>
              <p:nvPr/>
            </p:nvSpPr>
            <p:spPr>
              <a:xfrm>
                <a:off x="11481364" y="1559327"/>
                <a:ext cx="8009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68" y="9769"/>
                    </a:lnTo>
                    <a:lnTo>
                      <a:pt x="9357" y="7735"/>
                    </a:lnTo>
                    <a:cubicBezTo>
                      <a:pt x="10261" y="7249"/>
                      <a:pt x="11038" y="6792"/>
                      <a:pt x="11666" y="6365"/>
                    </a:cubicBezTo>
                    <a:cubicBezTo>
                      <a:pt x="11540" y="7514"/>
                      <a:pt x="11515" y="8781"/>
                      <a:pt x="11515" y="10166"/>
                    </a:cubicBezTo>
                    <a:lnTo>
                      <a:pt x="115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19" y="0"/>
                    </a:lnTo>
                    <a:cubicBezTo>
                      <a:pt x="12619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3" name="Shape 10856">
                <a:extLst>
                  <a:ext uri="{FF2B5EF4-FFF2-40B4-BE49-F238E27FC236}">
                    <a16:creationId xmlns:a16="http://schemas.microsoft.com/office/drawing/2014/main" id="{D89A15EF-3907-1044-808A-3496A6E3EB4A}"/>
                  </a:ext>
                </a:extLst>
              </p:cNvPr>
              <p:cNvSpPr/>
              <p:nvPr/>
            </p:nvSpPr>
            <p:spPr>
              <a:xfrm>
                <a:off x="11490889" y="155932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47" y="7249"/>
                      <a:pt x="11026" y="6792"/>
                      <a:pt x="11654" y="6365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4" name="Shape 10857">
                <a:extLst>
                  <a:ext uri="{FF2B5EF4-FFF2-40B4-BE49-F238E27FC236}">
                    <a16:creationId xmlns:a16="http://schemas.microsoft.com/office/drawing/2014/main" id="{094866A2-F7E7-E94A-99BB-C7AE097B6E5F}"/>
                  </a:ext>
                </a:extLst>
              </p:cNvPr>
              <p:cNvSpPr/>
              <p:nvPr/>
            </p:nvSpPr>
            <p:spPr>
              <a:xfrm>
                <a:off x="11505176" y="155932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74" y="9769"/>
                    </a:lnTo>
                    <a:lnTo>
                      <a:pt x="9343" y="7735"/>
                    </a:lnTo>
                    <a:cubicBezTo>
                      <a:pt x="10273" y="7249"/>
                      <a:pt x="11051" y="6792"/>
                      <a:pt x="11654" y="6365"/>
                    </a:cubicBezTo>
                    <a:cubicBezTo>
                      <a:pt x="11579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59" y="0"/>
                    </a:lnTo>
                    <a:cubicBezTo>
                      <a:pt x="12659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5" name="Shape 10858">
                <a:extLst>
                  <a:ext uri="{FF2B5EF4-FFF2-40B4-BE49-F238E27FC236}">
                    <a16:creationId xmlns:a16="http://schemas.microsoft.com/office/drawing/2014/main" id="{08790D86-BDA1-F84A-A46A-EE2644213F20}"/>
                  </a:ext>
                </a:extLst>
              </p:cNvPr>
              <p:cNvSpPr/>
              <p:nvPr/>
            </p:nvSpPr>
            <p:spPr>
              <a:xfrm>
                <a:off x="11514701" y="1559328"/>
                <a:ext cx="9860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40" y="15684"/>
                    </a:moveTo>
                    <a:cubicBezTo>
                      <a:pt x="12512" y="16601"/>
                      <a:pt x="11798" y="17074"/>
                      <a:pt x="10800" y="17074"/>
                    </a:cubicBezTo>
                    <a:cubicBezTo>
                      <a:pt x="9802" y="17074"/>
                      <a:pt x="9088" y="16615"/>
                      <a:pt x="8681" y="15727"/>
                    </a:cubicBezTo>
                    <a:cubicBezTo>
                      <a:pt x="8253" y="14839"/>
                      <a:pt x="8049" y="13221"/>
                      <a:pt x="8049" y="10829"/>
                    </a:cubicBezTo>
                    <a:cubicBezTo>
                      <a:pt x="8049" y="8437"/>
                      <a:pt x="8253" y="6789"/>
                      <a:pt x="8681" y="5887"/>
                    </a:cubicBezTo>
                    <a:cubicBezTo>
                      <a:pt x="9088" y="4999"/>
                      <a:pt x="9802" y="4541"/>
                      <a:pt x="10800" y="4541"/>
                    </a:cubicBezTo>
                    <a:cubicBezTo>
                      <a:pt x="11778" y="4541"/>
                      <a:pt x="12491" y="5013"/>
                      <a:pt x="12919" y="5944"/>
                    </a:cubicBezTo>
                    <a:cubicBezTo>
                      <a:pt x="13347" y="6890"/>
                      <a:pt x="13551" y="8508"/>
                      <a:pt x="13551" y="10829"/>
                    </a:cubicBezTo>
                    <a:cubicBezTo>
                      <a:pt x="13551" y="13149"/>
                      <a:pt x="13347" y="14768"/>
                      <a:pt x="12940" y="15684"/>
                    </a:cubicBezTo>
                    <a:close/>
                    <a:moveTo>
                      <a:pt x="10800" y="0"/>
                    </a:moveTo>
                    <a:cubicBezTo>
                      <a:pt x="7152" y="0"/>
                      <a:pt x="4442" y="874"/>
                      <a:pt x="2649" y="2621"/>
                    </a:cubicBezTo>
                    <a:cubicBezTo>
                      <a:pt x="897" y="4354"/>
                      <a:pt x="0" y="7090"/>
                      <a:pt x="0" y="10829"/>
                    </a:cubicBezTo>
                    <a:cubicBezTo>
                      <a:pt x="0" y="14395"/>
                      <a:pt x="917" y="17074"/>
                      <a:pt x="2731" y="18893"/>
                    </a:cubicBezTo>
                    <a:cubicBezTo>
                      <a:pt x="4544" y="20698"/>
                      <a:pt x="7234" y="21600"/>
                      <a:pt x="10800" y="21600"/>
                    </a:cubicBezTo>
                    <a:cubicBezTo>
                      <a:pt x="14448" y="21600"/>
                      <a:pt x="17158" y="20726"/>
                      <a:pt x="18931" y="18993"/>
                    </a:cubicBezTo>
                    <a:cubicBezTo>
                      <a:pt x="20703" y="17274"/>
                      <a:pt x="21600" y="14538"/>
                      <a:pt x="21600" y="10829"/>
                    </a:cubicBezTo>
                    <a:cubicBezTo>
                      <a:pt x="21600" y="7248"/>
                      <a:pt x="20683" y="4541"/>
                      <a:pt x="18849" y="2721"/>
                    </a:cubicBezTo>
                    <a:cubicBezTo>
                      <a:pt x="17035" y="902"/>
                      <a:pt x="14346" y="0"/>
                      <a:pt x="108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</p:grpSp>
      <p:sp>
        <p:nvSpPr>
          <p:cNvPr id="83" name="Shape 5139">
            <a:extLst>
              <a:ext uri="{FF2B5EF4-FFF2-40B4-BE49-F238E27FC236}">
                <a16:creationId xmlns:a16="http://schemas.microsoft.com/office/drawing/2014/main" id="{47609846-52D2-AE43-A96C-947636080D5B}"/>
              </a:ext>
            </a:extLst>
          </p:cNvPr>
          <p:cNvSpPr/>
          <p:nvPr/>
        </p:nvSpPr>
        <p:spPr>
          <a:xfrm>
            <a:off x="69989" y="3389592"/>
            <a:ext cx="2322468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r" defTabSz="514313">
              <a:defRPr/>
            </a:pPr>
            <a:r>
              <a:rPr lang="en-US" sz="1200" b="1">
                <a:solidFill>
                  <a:srgbClr val="FFC000"/>
                </a:solidFill>
              </a:rPr>
              <a:t>PATIENTS ENROLLED</a:t>
            </a:r>
          </a:p>
        </p:txBody>
      </p:sp>
      <p:sp>
        <p:nvSpPr>
          <p:cNvPr id="84" name="Shape 5139">
            <a:extLst>
              <a:ext uri="{FF2B5EF4-FFF2-40B4-BE49-F238E27FC236}">
                <a16:creationId xmlns:a16="http://schemas.microsoft.com/office/drawing/2014/main" id="{C4E2F35E-6ABC-974B-87B0-728FDD9B984C}"/>
              </a:ext>
            </a:extLst>
          </p:cNvPr>
          <p:cNvSpPr/>
          <p:nvPr/>
        </p:nvSpPr>
        <p:spPr>
          <a:xfrm>
            <a:off x="6429665" y="2700059"/>
            <a:ext cx="1476930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defTabSz="514313">
              <a:defRPr/>
            </a:pPr>
            <a:r>
              <a:rPr lang="en-US" sz="1200" b="1">
                <a:solidFill>
                  <a:srgbClr val="FFC000"/>
                </a:solidFill>
              </a:rPr>
              <a:t>PUBLICATIONS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8C023C-1E6C-D34A-B834-715C25227B1F}"/>
              </a:ext>
            </a:extLst>
          </p:cNvPr>
          <p:cNvSpPr/>
          <p:nvPr/>
        </p:nvSpPr>
        <p:spPr>
          <a:xfrm>
            <a:off x="6429667" y="2891781"/>
            <a:ext cx="2426729" cy="575607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>
                <a:solidFill>
                  <a:srgbClr val="1A1A1A"/>
                </a:solidFill>
              </a:rPr>
              <a:t>Data from the </a:t>
            </a:r>
            <a:r>
              <a:rPr lang="en-US" sz="900" b="1">
                <a:solidFill>
                  <a:srgbClr val="F6AE2D"/>
                </a:solidFill>
              </a:rPr>
              <a:t>CDLK5 Registry </a:t>
            </a:r>
            <a:r>
              <a:rPr lang="en-US" sz="900">
                <a:solidFill>
                  <a:srgbClr val="1A1A1A"/>
                </a:solidFill>
              </a:rPr>
              <a:t>has been used in publications to increase the understanding of the disease.</a:t>
            </a:r>
          </a:p>
        </p:txBody>
      </p:sp>
      <p:sp>
        <p:nvSpPr>
          <p:cNvPr id="86" name="Shape 5139">
            <a:extLst>
              <a:ext uri="{FF2B5EF4-FFF2-40B4-BE49-F238E27FC236}">
                <a16:creationId xmlns:a16="http://schemas.microsoft.com/office/drawing/2014/main" id="{2FA4F0C1-E2AD-7C49-BB1A-6C9F5578FBEB}"/>
              </a:ext>
            </a:extLst>
          </p:cNvPr>
          <p:cNvSpPr/>
          <p:nvPr/>
        </p:nvSpPr>
        <p:spPr>
          <a:xfrm>
            <a:off x="6678251" y="299287"/>
            <a:ext cx="1476930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defTabSz="514313">
              <a:defRPr/>
            </a:pPr>
            <a:r>
              <a:rPr lang="en-US" sz="1200" b="1">
                <a:solidFill>
                  <a:srgbClr val="295570"/>
                </a:solidFill>
                <a:ea typeface="Roboto Light" panose="02000000000000000000" pitchFamily="2" charset="0"/>
              </a:rPr>
              <a:t>GROWTH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046AA23-C4EA-D64A-8302-4788B87EAB85}"/>
              </a:ext>
            </a:extLst>
          </p:cNvPr>
          <p:cNvSpPr/>
          <p:nvPr/>
        </p:nvSpPr>
        <p:spPr>
          <a:xfrm>
            <a:off x="6678253" y="491008"/>
            <a:ext cx="2276787" cy="741806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>
                <a:solidFill>
                  <a:srgbClr val="1A1A1A"/>
                </a:solidFill>
              </a:rPr>
              <a:t>GUID leveraged to support additional observational studies, including an endpoint-enabling study launched in 2021 with a pre-competitive pharma consortium.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A31A06B-D608-6649-8678-3DB314F526EB}"/>
              </a:ext>
            </a:extLst>
          </p:cNvPr>
          <p:cNvSpPr/>
          <p:nvPr/>
        </p:nvSpPr>
        <p:spPr>
          <a:xfrm>
            <a:off x="216049" y="3581314"/>
            <a:ext cx="2171646" cy="575607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algn="r" defTabSz="685749">
              <a:lnSpc>
                <a:spcPct val="120000"/>
              </a:lnSpc>
              <a:defRPr/>
            </a:pPr>
            <a:r>
              <a:rPr lang="en-US" sz="900">
                <a:solidFill>
                  <a:srgbClr val="1A1A1A"/>
                </a:solidFill>
              </a:rPr>
              <a:t>Since its launch, the </a:t>
            </a:r>
            <a:r>
              <a:rPr lang="en-US" sz="900" b="1">
                <a:solidFill>
                  <a:srgbClr val="F6AE2D"/>
                </a:solidFill>
              </a:rPr>
              <a:t>CDLK5 registry</a:t>
            </a:r>
            <a:r>
              <a:rPr lang="en-US" sz="900">
                <a:solidFill>
                  <a:srgbClr val="1A1A1A"/>
                </a:solidFill>
              </a:rPr>
              <a:t> has enrolled over 170 patients and the number of anticipated patients is ~300.</a:t>
            </a:r>
          </a:p>
        </p:txBody>
      </p:sp>
      <p:sp>
        <p:nvSpPr>
          <p:cNvPr id="89" name="Shape 5139">
            <a:extLst>
              <a:ext uri="{FF2B5EF4-FFF2-40B4-BE49-F238E27FC236}">
                <a16:creationId xmlns:a16="http://schemas.microsoft.com/office/drawing/2014/main" id="{F328A1CE-FBF8-C64C-9DF3-98B5ACF2C613}"/>
              </a:ext>
            </a:extLst>
          </p:cNvPr>
          <p:cNvSpPr/>
          <p:nvPr/>
        </p:nvSpPr>
        <p:spPr>
          <a:xfrm>
            <a:off x="625053" y="1410739"/>
            <a:ext cx="1771795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r" defTabSz="514313">
              <a:defRPr/>
            </a:pPr>
            <a:r>
              <a:rPr lang="en-US" sz="1200" b="1">
                <a:solidFill>
                  <a:srgbClr val="295570"/>
                </a:solidFill>
              </a:rPr>
              <a:t>2 PARTNERS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46B653A-662A-4D48-B6D9-E5847C429AE6}"/>
              </a:ext>
            </a:extLst>
          </p:cNvPr>
          <p:cNvSpPr/>
          <p:nvPr/>
        </p:nvSpPr>
        <p:spPr>
          <a:xfrm>
            <a:off x="74378" y="1602460"/>
            <a:ext cx="2322468" cy="908005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algn="r" defTabSz="685749">
              <a:lnSpc>
                <a:spcPct val="120000"/>
              </a:lnSpc>
              <a:defRPr/>
            </a:pPr>
            <a:r>
              <a:rPr lang="en-US" sz="900" dirty="0"/>
              <a:t> </a:t>
            </a:r>
            <a:r>
              <a:rPr lang="en-US" sz="900" dirty="0">
                <a:solidFill>
                  <a:schemeClr val="tx2"/>
                </a:solidFill>
              </a:rPr>
              <a:t>Children, Adolescents, and Their providers: the Narcolepsy Assessment Partnership </a:t>
            </a:r>
            <a:r>
              <a:rPr lang="en-US" sz="900" dirty="0"/>
              <a:t>(CATNAP™) </a:t>
            </a:r>
            <a:r>
              <a:rPr lang="en-US" sz="900" dirty="0">
                <a:solidFill>
                  <a:schemeClr val="tx2"/>
                </a:solidFill>
              </a:rPr>
              <a:t>is a retrospective and prospective longitudinal, multicenter web-based pediatric narcolepsy registry</a:t>
            </a:r>
          </a:p>
        </p:txBody>
      </p: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12AC0DB3-C825-7845-9D03-101F69E35ECC}"/>
              </a:ext>
            </a:extLst>
          </p:cNvPr>
          <p:cNvGrpSpPr>
            <a:grpSpLocks noChangeAspect="1"/>
          </p:cNvGrpSpPr>
          <p:nvPr/>
        </p:nvGrpSpPr>
        <p:grpSpPr>
          <a:xfrm>
            <a:off x="3875715" y="3782369"/>
            <a:ext cx="908596" cy="594000"/>
            <a:chOff x="5157992" y="1665629"/>
            <a:chExt cx="2936367" cy="1919171"/>
          </a:xfrm>
          <a:solidFill>
            <a:schemeClr val="bg1"/>
          </a:solidFill>
        </p:grpSpPr>
        <p:sp>
          <p:nvSpPr>
            <p:cNvPr id="839" name="Freeform 5">
              <a:extLst>
                <a:ext uri="{FF2B5EF4-FFF2-40B4-BE49-F238E27FC236}">
                  <a16:creationId xmlns:a16="http://schemas.microsoft.com/office/drawing/2014/main" id="{A125A15A-49E7-634F-8341-6E0364C2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0" name="Freeform 6">
              <a:extLst>
                <a:ext uri="{FF2B5EF4-FFF2-40B4-BE49-F238E27FC236}">
                  <a16:creationId xmlns:a16="http://schemas.microsoft.com/office/drawing/2014/main" id="{FFA825DE-4798-314B-9291-885DE9AB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1" name="Freeform 7">
              <a:extLst>
                <a:ext uri="{FF2B5EF4-FFF2-40B4-BE49-F238E27FC236}">
                  <a16:creationId xmlns:a16="http://schemas.microsoft.com/office/drawing/2014/main" id="{A4679E8D-69D7-DA4C-AE00-D643A662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2" name="Freeform 8">
              <a:extLst>
                <a:ext uri="{FF2B5EF4-FFF2-40B4-BE49-F238E27FC236}">
                  <a16:creationId xmlns:a16="http://schemas.microsoft.com/office/drawing/2014/main" id="{92369AE7-ED10-D444-872A-BD2CED351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3" name="Freeform 9">
              <a:extLst>
                <a:ext uri="{FF2B5EF4-FFF2-40B4-BE49-F238E27FC236}">
                  <a16:creationId xmlns:a16="http://schemas.microsoft.com/office/drawing/2014/main" id="{D05400D1-2B61-F74C-815A-35747771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4" name="Freeform 10">
              <a:extLst>
                <a:ext uri="{FF2B5EF4-FFF2-40B4-BE49-F238E27FC236}">
                  <a16:creationId xmlns:a16="http://schemas.microsoft.com/office/drawing/2014/main" id="{9908017A-065D-7843-927A-A473C2CFA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5" name="Freeform 11">
              <a:extLst>
                <a:ext uri="{FF2B5EF4-FFF2-40B4-BE49-F238E27FC236}">
                  <a16:creationId xmlns:a16="http://schemas.microsoft.com/office/drawing/2014/main" id="{BA7E0950-93F1-EB4B-9E24-58CD50CE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6" name="Freeform 12">
              <a:extLst>
                <a:ext uri="{FF2B5EF4-FFF2-40B4-BE49-F238E27FC236}">
                  <a16:creationId xmlns:a16="http://schemas.microsoft.com/office/drawing/2014/main" id="{AA915909-086D-E74C-8AE3-03A5A18A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7" name="Freeform 13">
              <a:extLst>
                <a:ext uri="{FF2B5EF4-FFF2-40B4-BE49-F238E27FC236}">
                  <a16:creationId xmlns:a16="http://schemas.microsoft.com/office/drawing/2014/main" id="{E8A73DF3-EF5F-4142-918F-BBC66C7D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8" name="Freeform 14">
              <a:extLst>
                <a:ext uri="{FF2B5EF4-FFF2-40B4-BE49-F238E27FC236}">
                  <a16:creationId xmlns:a16="http://schemas.microsoft.com/office/drawing/2014/main" id="{C29913C7-0013-8E46-BFBE-734192C8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9" name="Freeform 15">
              <a:extLst>
                <a:ext uri="{FF2B5EF4-FFF2-40B4-BE49-F238E27FC236}">
                  <a16:creationId xmlns:a16="http://schemas.microsoft.com/office/drawing/2014/main" id="{694A8A7A-0E98-0C46-A0D7-E270A4B4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0" name="Freeform 16">
              <a:extLst>
                <a:ext uri="{FF2B5EF4-FFF2-40B4-BE49-F238E27FC236}">
                  <a16:creationId xmlns:a16="http://schemas.microsoft.com/office/drawing/2014/main" id="{CC5DC0BE-8FD1-9A4D-8026-86089C99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1" name="Freeform 17">
              <a:extLst>
                <a:ext uri="{FF2B5EF4-FFF2-40B4-BE49-F238E27FC236}">
                  <a16:creationId xmlns:a16="http://schemas.microsoft.com/office/drawing/2014/main" id="{2FFB5567-86EA-8E44-9D8A-732A0AAA6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2" name="Freeform 18">
              <a:extLst>
                <a:ext uri="{FF2B5EF4-FFF2-40B4-BE49-F238E27FC236}">
                  <a16:creationId xmlns:a16="http://schemas.microsoft.com/office/drawing/2014/main" id="{4BE6A847-C053-C74A-A985-37E27314C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3" name="Freeform 19">
              <a:extLst>
                <a:ext uri="{FF2B5EF4-FFF2-40B4-BE49-F238E27FC236}">
                  <a16:creationId xmlns:a16="http://schemas.microsoft.com/office/drawing/2014/main" id="{7B4CB924-297F-3B46-8A80-E808FB957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4" name="Freeform 20">
              <a:extLst>
                <a:ext uri="{FF2B5EF4-FFF2-40B4-BE49-F238E27FC236}">
                  <a16:creationId xmlns:a16="http://schemas.microsoft.com/office/drawing/2014/main" id="{6FDC6160-739E-2C4C-88CB-F93BF3E0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5" name="Freeform 21">
              <a:extLst>
                <a:ext uri="{FF2B5EF4-FFF2-40B4-BE49-F238E27FC236}">
                  <a16:creationId xmlns:a16="http://schemas.microsoft.com/office/drawing/2014/main" id="{8D5731C3-76CC-5947-BC2F-D4E4D9D9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6" name="Freeform 22">
              <a:extLst>
                <a:ext uri="{FF2B5EF4-FFF2-40B4-BE49-F238E27FC236}">
                  <a16:creationId xmlns:a16="http://schemas.microsoft.com/office/drawing/2014/main" id="{5CAC2A9C-B6CC-4643-B5D7-879808B0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7" name="Freeform 23">
              <a:extLst>
                <a:ext uri="{FF2B5EF4-FFF2-40B4-BE49-F238E27FC236}">
                  <a16:creationId xmlns:a16="http://schemas.microsoft.com/office/drawing/2014/main" id="{524116DF-FC56-FC42-8717-01C35CF4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8" name="Freeform 24">
              <a:extLst>
                <a:ext uri="{FF2B5EF4-FFF2-40B4-BE49-F238E27FC236}">
                  <a16:creationId xmlns:a16="http://schemas.microsoft.com/office/drawing/2014/main" id="{17977362-561F-514C-9D90-005FBBC7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9" name="Freeform 25">
              <a:extLst>
                <a:ext uri="{FF2B5EF4-FFF2-40B4-BE49-F238E27FC236}">
                  <a16:creationId xmlns:a16="http://schemas.microsoft.com/office/drawing/2014/main" id="{8F007A53-CE90-434C-BB4B-F28B3E5B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0" name="Freeform 26">
              <a:extLst>
                <a:ext uri="{FF2B5EF4-FFF2-40B4-BE49-F238E27FC236}">
                  <a16:creationId xmlns:a16="http://schemas.microsoft.com/office/drawing/2014/main" id="{E47BE1C4-DDED-CD43-8507-93D8BDE9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1" name="Freeform 27">
              <a:extLst>
                <a:ext uri="{FF2B5EF4-FFF2-40B4-BE49-F238E27FC236}">
                  <a16:creationId xmlns:a16="http://schemas.microsoft.com/office/drawing/2014/main" id="{6D27A379-BF7B-A24C-81E4-6C016B178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2" name="Freeform 28">
              <a:extLst>
                <a:ext uri="{FF2B5EF4-FFF2-40B4-BE49-F238E27FC236}">
                  <a16:creationId xmlns:a16="http://schemas.microsoft.com/office/drawing/2014/main" id="{66E68135-6649-6045-B83D-01ED68418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3" name="Freeform 29">
              <a:extLst>
                <a:ext uri="{FF2B5EF4-FFF2-40B4-BE49-F238E27FC236}">
                  <a16:creationId xmlns:a16="http://schemas.microsoft.com/office/drawing/2014/main" id="{13EB1B19-057B-B044-AEB4-B7E76BFAB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4" name="Freeform 30">
              <a:extLst>
                <a:ext uri="{FF2B5EF4-FFF2-40B4-BE49-F238E27FC236}">
                  <a16:creationId xmlns:a16="http://schemas.microsoft.com/office/drawing/2014/main" id="{9F138EE8-A378-F541-92C0-CF2CD2B12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5" name="Freeform 31">
              <a:extLst>
                <a:ext uri="{FF2B5EF4-FFF2-40B4-BE49-F238E27FC236}">
                  <a16:creationId xmlns:a16="http://schemas.microsoft.com/office/drawing/2014/main" id="{8E897133-97E5-BB40-BFB8-CA1155D1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6" name="Freeform 32">
              <a:extLst>
                <a:ext uri="{FF2B5EF4-FFF2-40B4-BE49-F238E27FC236}">
                  <a16:creationId xmlns:a16="http://schemas.microsoft.com/office/drawing/2014/main" id="{3DF4DB22-258C-ED4C-86DD-CD6B0AD77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7" name="Freeform 33">
              <a:extLst>
                <a:ext uri="{FF2B5EF4-FFF2-40B4-BE49-F238E27FC236}">
                  <a16:creationId xmlns:a16="http://schemas.microsoft.com/office/drawing/2014/main" id="{E0ED0D0B-5F50-D449-96B8-484DEDD72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8" name="Freeform 34">
              <a:extLst>
                <a:ext uri="{FF2B5EF4-FFF2-40B4-BE49-F238E27FC236}">
                  <a16:creationId xmlns:a16="http://schemas.microsoft.com/office/drawing/2014/main" id="{34179760-5E0A-FF4F-B78E-43B7A53AD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9" name="Freeform 35">
              <a:extLst>
                <a:ext uri="{FF2B5EF4-FFF2-40B4-BE49-F238E27FC236}">
                  <a16:creationId xmlns:a16="http://schemas.microsoft.com/office/drawing/2014/main" id="{A4ADC557-7935-ED41-B397-51FA4B301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0" name="Freeform 36">
              <a:extLst>
                <a:ext uri="{FF2B5EF4-FFF2-40B4-BE49-F238E27FC236}">
                  <a16:creationId xmlns:a16="http://schemas.microsoft.com/office/drawing/2014/main" id="{D7424EE6-6864-9E4A-A5F1-1AD7D1D6A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1" name="Freeform 37">
              <a:extLst>
                <a:ext uri="{FF2B5EF4-FFF2-40B4-BE49-F238E27FC236}">
                  <a16:creationId xmlns:a16="http://schemas.microsoft.com/office/drawing/2014/main" id="{6D0B733B-6AB8-E344-AB24-705B692B1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2" name="Freeform 38">
              <a:extLst>
                <a:ext uri="{FF2B5EF4-FFF2-40B4-BE49-F238E27FC236}">
                  <a16:creationId xmlns:a16="http://schemas.microsoft.com/office/drawing/2014/main" id="{3C65A0F4-C34D-A646-BBA8-22227E9D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FFB8A2"/>
                </a:solidFill>
              </a:endParaRPr>
            </a:p>
          </p:txBody>
        </p:sp>
        <p:sp>
          <p:nvSpPr>
            <p:cNvPr id="873" name="Freeform 39">
              <a:extLst>
                <a:ext uri="{FF2B5EF4-FFF2-40B4-BE49-F238E27FC236}">
                  <a16:creationId xmlns:a16="http://schemas.microsoft.com/office/drawing/2014/main" id="{2DCECBCF-1B54-8B49-AE78-7FC4F8F79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4" name="Freeform 40">
              <a:extLst>
                <a:ext uri="{FF2B5EF4-FFF2-40B4-BE49-F238E27FC236}">
                  <a16:creationId xmlns:a16="http://schemas.microsoft.com/office/drawing/2014/main" id="{EBBADDCA-355A-DF47-A978-8485AF990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5" name="Freeform 41">
              <a:extLst>
                <a:ext uri="{FF2B5EF4-FFF2-40B4-BE49-F238E27FC236}">
                  <a16:creationId xmlns:a16="http://schemas.microsoft.com/office/drawing/2014/main" id="{D43D8475-065F-CD49-B7E0-8DEC983EF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6" name="Freeform 42">
              <a:extLst>
                <a:ext uri="{FF2B5EF4-FFF2-40B4-BE49-F238E27FC236}">
                  <a16:creationId xmlns:a16="http://schemas.microsoft.com/office/drawing/2014/main" id="{17356D5F-F4DD-1044-B506-B95A23832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7" name="Freeform 43">
              <a:extLst>
                <a:ext uri="{FF2B5EF4-FFF2-40B4-BE49-F238E27FC236}">
                  <a16:creationId xmlns:a16="http://schemas.microsoft.com/office/drawing/2014/main" id="{5339F7A6-EEB9-EA4D-BD03-AF6DC9C0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8" name="Freeform 44">
              <a:extLst>
                <a:ext uri="{FF2B5EF4-FFF2-40B4-BE49-F238E27FC236}">
                  <a16:creationId xmlns:a16="http://schemas.microsoft.com/office/drawing/2014/main" id="{6D16BC3E-2810-684A-921C-EBF112172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9" name="Freeform 45">
              <a:extLst>
                <a:ext uri="{FF2B5EF4-FFF2-40B4-BE49-F238E27FC236}">
                  <a16:creationId xmlns:a16="http://schemas.microsoft.com/office/drawing/2014/main" id="{9FBBF1CD-E4AF-6443-B7C8-E2DBA536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0" name="Freeform 46">
              <a:extLst>
                <a:ext uri="{FF2B5EF4-FFF2-40B4-BE49-F238E27FC236}">
                  <a16:creationId xmlns:a16="http://schemas.microsoft.com/office/drawing/2014/main" id="{CFFBCE91-D814-B042-8867-A0B9FDFC1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1" name="Freeform 47">
              <a:extLst>
                <a:ext uri="{FF2B5EF4-FFF2-40B4-BE49-F238E27FC236}">
                  <a16:creationId xmlns:a16="http://schemas.microsoft.com/office/drawing/2014/main" id="{CFCDA7D7-06B1-EF45-85E3-4A2EC39D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2" name="Line 48">
              <a:extLst>
                <a:ext uri="{FF2B5EF4-FFF2-40B4-BE49-F238E27FC236}">
                  <a16:creationId xmlns:a16="http://schemas.microsoft.com/office/drawing/2014/main" id="{F0463A5E-227A-E145-AB90-6D0FB6E4E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3" name="Line 49">
              <a:extLst>
                <a:ext uri="{FF2B5EF4-FFF2-40B4-BE49-F238E27FC236}">
                  <a16:creationId xmlns:a16="http://schemas.microsoft.com/office/drawing/2014/main" id="{ACEC1D29-727B-8044-B5CF-A68B1558F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4" name="Freeform 50">
              <a:extLst>
                <a:ext uri="{FF2B5EF4-FFF2-40B4-BE49-F238E27FC236}">
                  <a16:creationId xmlns:a16="http://schemas.microsoft.com/office/drawing/2014/main" id="{A8388D50-5B92-7340-ABF6-09160A5D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5" name="Freeform 51">
              <a:extLst>
                <a:ext uri="{FF2B5EF4-FFF2-40B4-BE49-F238E27FC236}">
                  <a16:creationId xmlns:a16="http://schemas.microsoft.com/office/drawing/2014/main" id="{63D6635D-6FEB-0B4B-9F0F-9F6FC15AB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6" name="Freeform 52">
              <a:extLst>
                <a:ext uri="{FF2B5EF4-FFF2-40B4-BE49-F238E27FC236}">
                  <a16:creationId xmlns:a16="http://schemas.microsoft.com/office/drawing/2014/main" id="{E4A89995-E213-2B4C-9621-C463FAF3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7" name="Freeform 53">
              <a:extLst>
                <a:ext uri="{FF2B5EF4-FFF2-40B4-BE49-F238E27FC236}">
                  <a16:creationId xmlns:a16="http://schemas.microsoft.com/office/drawing/2014/main" id="{AC293B04-6A38-DA45-8AFF-6DD7631D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8" name="Freeform 54">
              <a:extLst>
                <a:ext uri="{FF2B5EF4-FFF2-40B4-BE49-F238E27FC236}">
                  <a16:creationId xmlns:a16="http://schemas.microsoft.com/office/drawing/2014/main" id="{7B30C151-AF29-8C49-A6E6-9D08C6E68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9" name="Freeform 55">
              <a:extLst>
                <a:ext uri="{FF2B5EF4-FFF2-40B4-BE49-F238E27FC236}">
                  <a16:creationId xmlns:a16="http://schemas.microsoft.com/office/drawing/2014/main" id="{432FDCF8-C526-6C4B-8039-BB2E4F40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22CDA0AE-0E23-9D4E-9633-D3DA11F0A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2" y="3013096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23F428BD-DE9D-244C-8237-2AC9CFB0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</p:grpSp>
      <p:sp>
        <p:nvSpPr>
          <p:cNvPr id="892" name="Shape 5139">
            <a:extLst>
              <a:ext uri="{FF2B5EF4-FFF2-40B4-BE49-F238E27FC236}">
                <a16:creationId xmlns:a16="http://schemas.microsoft.com/office/drawing/2014/main" id="{732A2465-2318-D244-B6B6-4E2A357D309D}"/>
              </a:ext>
            </a:extLst>
          </p:cNvPr>
          <p:cNvSpPr/>
          <p:nvPr/>
        </p:nvSpPr>
        <p:spPr>
          <a:xfrm>
            <a:off x="5137155" y="3623633"/>
            <a:ext cx="1476930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defTabSz="514313">
              <a:defRPr/>
            </a:pPr>
            <a:r>
              <a:rPr lang="en-US" sz="1200" b="1">
                <a:solidFill>
                  <a:srgbClr val="295570"/>
                </a:solidFill>
              </a:rPr>
              <a:t>Global Access</a:t>
            </a:r>
          </a:p>
        </p:txBody>
      </p:sp>
      <p:sp>
        <p:nvSpPr>
          <p:cNvPr id="893" name="Rectangle 892">
            <a:extLst>
              <a:ext uri="{FF2B5EF4-FFF2-40B4-BE49-F238E27FC236}">
                <a16:creationId xmlns:a16="http://schemas.microsoft.com/office/drawing/2014/main" id="{B950632B-5C2A-2143-96AF-021354C3269D}"/>
              </a:ext>
            </a:extLst>
          </p:cNvPr>
          <p:cNvSpPr/>
          <p:nvPr/>
        </p:nvSpPr>
        <p:spPr>
          <a:xfrm>
            <a:off x="5141525" y="3804954"/>
            <a:ext cx="2073927" cy="1074205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>
                <a:solidFill>
                  <a:srgbClr val="1A1A1A"/>
                </a:solidFill>
              </a:rPr>
              <a:t>T</a:t>
            </a:r>
            <a:r>
              <a:rPr lang="en-US" sz="900">
                <a:solidFill>
                  <a:srgbClr val="295570"/>
                </a:solidFill>
              </a:rPr>
              <a:t>he </a:t>
            </a:r>
            <a:r>
              <a:rPr lang="en-US" sz="900" b="1">
                <a:solidFill>
                  <a:srgbClr val="295570"/>
                </a:solidFill>
              </a:rPr>
              <a:t>CDLK5 Registry </a:t>
            </a:r>
            <a:r>
              <a:rPr lang="en-US" sz="900">
                <a:solidFill>
                  <a:srgbClr val="1A1A1A"/>
                </a:solidFill>
              </a:rPr>
              <a:t>has enrolled patients around the world, with the largest dataset collected on the CDLK5 community coming from the US and data shared with Australian researchers through our GUID.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611DA7-6AB0-4D4D-BD9C-3F3EAC732982}"/>
              </a:ext>
            </a:extLst>
          </p:cNvPr>
          <p:cNvSpPr/>
          <p:nvPr/>
        </p:nvSpPr>
        <p:spPr>
          <a:xfrm>
            <a:off x="4421906" y="4041332"/>
            <a:ext cx="54000" cy="54000"/>
          </a:xfrm>
          <a:prstGeom prst="ellipse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B0555854-EEEE-9A44-AAC7-2BEB22BBB217}"/>
              </a:ext>
            </a:extLst>
          </p:cNvPr>
          <p:cNvSpPr/>
          <p:nvPr/>
        </p:nvSpPr>
        <p:spPr>
          <a:xfrm>
            <a:off x="4551101" y="4159662"/>
            <a:ext cx="54000" cy="54000"/>
          </a:xfrm>
          <a:prstGeom prst="ellipse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68A13A6B-C988-3F47-AAE0-4C528AC92048}"/>
              </a:ext>
            </a:extLst>
          </p:cNvPr>
          <p:cNvSpPr/>
          <p:nvPr/>
        </p:nvSpPr>
        <p:spPr>
          <a:xfrm>
            <a:off x="3942149" y="4053867"/>
            <a:ext cx="54000" cy="54000"/>
          </a:xfrm>
          <a:prstGeom prst="ellipse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04F2CDD-FCA8-F048-3DE1-E29CB010A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7" y="1845066"/>
            <a:ext cx="1304573" cy="5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773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1276-2429-9840-6CF3-F5DE79BD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869F-94D3-F6E3-E04D-94DF03F5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04D6D"/>
                </a:solidFill>
                <a:latin typeface="Roboto"/>
              </a:rPr>
              <a:t>Case study: </a:t>
            </a:r>
            <a:br>
              <a:rPr lang="en-US" sz="3200" dirty="0">
                <a:solidFill>
                  <a:srgbClr val="304D6D"/>
                </a:solidFill>
                <a:latin typeface="Roboto"/>
              </a:rPr>
            </a:br>
            <a:r>
              <a:rPr lang="en-US" sz="1500" b="0" dirty="0"/>
              <a:t>A Patient-Centered Approach to Primary Biliary Cholangitis (PBC) Research</a:t>
            </a:r>
            <a:endParaRPr lang="en-US" sz="15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860AA5-28C8-C9AC-39F8-B4D2B6709D9B}"/>
              </a:ext>
            </a:extLst>
          </p:cNvPr>
          <p:cNvSpPr txBox="1">
            <a:spLocks/>
          </p:cNvSpPr>
          <p:nvPr/>
        </p:nvSpPr>
        <p:spPr>
          <a:xfrm>
            <a:off x="628650" y="1427822"/>
            <a:ext cx="2431474" cy="2324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81000" tIns="81000" rIns="81000" bIns="81000" rtlCol="0" anchor="t">
            <a:noAutofit/>
          </a:bodyPr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200" dirty="0"/>
              <a:t>Rare autoimmune liver disease with severely impactful pruritus</a:t>
            </a:r>
          </a:p>
          <a:p>
            <a:pPr lvl="0"/>
            <a:r>
              <a:rPr lang="en-CA" sz="1200" dirty="0"/>
              <a:t>Small, dispersed patient population with cultural, language, and digital literacy barriers</a:t>
            </a:r>
          </a:p>
          <a:p>
            <a:pPr lvl="0"/>
            <a:r>
              <a:rPr lang="en-CA" sz="1200" dirty="0"/>
              <a:t>Difficulty linking symptom burden (pruritus, sleep disruption) to clinical and patient-reported outcomes</a:t>
            </a:r>
          </a:p>
          <a:p>
            <a:pPr marL="228124" indent="-228124">
              <a:lnSpc>
                <a:spcPct val="100000"/>
              </a:lnSpc>
              <a:spcBef>
                <a:spcPts val="450"/>
              </a:spcBef>
            </a:pPr>
            <a:endParaRPr lang="en-CA" sz="863" dirty="0">
              <a:solidFill>
                <a:srgbClr val="313131"/>
              </a:solidFill>
              <a:ea typeface="Roboto"/>
              <a:cs typeface="Roboto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A70415-1DFE-5CA5-C014-5117559FC5D8}"/>
              </a:ext>
            </a:extLst>
          </p:cNvPr>
          <p:cNvSpPr txBox="1">
            <a:spLocks/>
          </p:cNvSpPr>
          <p:nvPr/>
        </p:nvSpPr>
        <p:spPr>
          <a:xfrm>
            <a:off x="628650" y="1040750"/>
            <a:ext cx="2431474" cy="39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8580" tIns="34290" rIns="68580" bIns="34290" rtlCol="0" anchor="ctr" anchorCtr="0">
            <a:normAutofit/>
          </a:bodyPr>
          <a:lstStyle>
            <a:lvl1pPr marL="304788" indent="-304788" algn="l" defTabSz="1219154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6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43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20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9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7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52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2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0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21">
              <a:spcBef>
                <a:spcPts val="1000"/>
              </a:spcBef>
              <a:buNone/>
              <a:defRPr/>
            </a:pPr>
            <a:r>
              <a:rPr lang="en-US" sz="1650" b="1" dirty="0">
                <a:solidFill>
                  <a:srgbClr val="FFFFFF"/>
                </a:solidFill>
                <a:latin typeface="Roboto"/>
              </a:rPr>
              <a:t>Challenge</a:t>
            </a:r>
            <a:endParaRPr lang="en-US" sz="165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861617-8CB7-7D84-6158-11880F4C889A}"/>
              </a:ext>
            </a:extLst>
          </p:cNvPr>
          <p:cNvSpPr txBox="1">
            <a:spLocks/>
          </p:cNvSpPr>
          <p:nvPr/>
        </p:nvSpPr>
        <p:spPr>
          <a:xfrm>
            <a:off x="3553203" y="1427822"/>
            <a:ext cx="2431474" cy="2324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81000" tIns="81000" rIns="81000" bIns="81000" rtlCol="0" anchor="t">
            <a:noAutofit/>
          </a:bodyPr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200" dirty="0"/>
              <a:t>Feasibility-driven, patient-first hybrid study design</a:t>
            </a:r>
          </a:p>
          <a:p>
            <a:pPr lvl="0"/>
            <a:r>
              <a:rPr lang="en-CA" sz="1200" dirty="0"/>
              <a:t>Multilingual, inclusive platform for decentralized participation</a:t>
            </a:r>
          </a:p>
          <a:p>
            <a:pPr lvl="0"/>
            <a:r>
              <a:rPr lang="en-CA" sz="1200" dirty="0"/>
              <a:t>Stakeholder collaboration and patient empowerment tools</a:t>
            </a:r>
          </a:p>
          <a:p>
            <a:pPr lvl="0"/>
            <a:r>
              <a:rPr lang="en-CA" sz="1200" dirty="0"/>
              <a:t>Integrated clinical and patient-reported data capture</a:t>
            </a:r>
          </a:p>
          <a:p>
            <a:pPr marL="228124" indent="-228124">
              <a:lnSpc>
                <a:spcPct val="100000"/>
              </a:lnSpc>
              <a:spcBef>
                <a:spcPts val="450"/>
              </a:spcBef>
            </a:pPr>
            <a:endParaRPr lang="en-CA" sz="863" dirty="0">
              <a:solidFill>
                <a:srgbClr val="313131"/>
              </a:solidFill>
              <a:ea typeface="Roboto"/>
              <a:cs typeface="Roboto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3BC5DB-CBA0-AF4C-FF7E-0457871DB272}"/>
              </a:ext>
            </a:extLst>
          </p:cNvPr>
          <p:cNvSpPr txBox="1">
            <a:spLocks/>
          </p:cNvSpPr>
          <p:nvPr/>
        </p:nvSpPr>
        <p:spPr>
          <a:xfrm>
            <a:off x="3553203" y="1040750"/>
            <a:ext cx="2431474" cy="39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8580" tIns="34290" rIns="68580" bIns="34290" rtlCol="0" anchor="ctr" anchorCtr="0">
            <a:normAutofit/>
          </a:bodyPr>
          <a:lstStyle>
            <a:lvl1pPr marL="304788" indent="-304788" algn="l" defTabSz="1219154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6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43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20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9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7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52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2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0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21">
              <a:spcBef>
                <a:spcPts val="1000"/>
              </a:spcBef>
              <a:buNone/>
              <a:defRPr/>
            </a:pPr>
            <a:r>
              <a:rPr lang="en-US" sz="1650" b="1" dirty="0">
                <a:solidFill>
                  <a:srgbClr val="FFFFFF"/>
                </a:solidFill>
                <a:latin typeface="Roboto"/>
              </a:rPr>
              <a:t>Solution</a:t>
            </a:r>
            <a:endParaRPr lang="en-US" sz="165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2929D2-6313-03F5-75B2-B4A93496BF62}"/>
              </a:ext>
            </a:extLst>
          </p:cNvPr>
          <p:cNvSpPr txBox="1">
            <a:spLocks/>
          </p:cNvSpPr>
          <p:nvPr/>
        </p:nvSpPr>
        <p:spPr>
          <a:xfrm>
            <a:off x="6477756" y="1427822"/>
            <a:ext cx="2431474" cy="23249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81000" tIns="81000" rIns="81000" bIns="81000" rtlCol="0" anchor="t">
            <a:noAutofit/>
          </a:bodyPr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200" dirty="0"/>
              <a:t>Multilingual platform ready for observational data collection</a:t>
            </a:r>
          </a:p>
          <a:p>
            <a:pPr lvl="0"/>
            <a:r>
              <a:rPr lang="en-CA" sz="1200" dirty="0"/>
              <a:t>Clinical site activation in US and Germany</a:t>
            </a:r>
          </a:p>
          <a:p>
            <a:pPr lvl="0"/>
            <a:r>
              <a:rPr lang="en-CA" sz="1200" dirty="0"/>
              <a:t>Tools enhancing patient retention and experience</a:t>
            </a:r>
          </a:p>
          <a:p>
            <a:pPr lvl="0"/>
            <a:r>
              <a:rPr lang="en-CA" sz="1200" dirty="0"/>
              <a:t>Scalable model for future rare disease research registries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DF3615-59C6-CEED-8393-830AF0C6228D}"/>
              </a:ext>
            </a:extLst>
          </p:cNvPr>
          <p:cNvSpPr txBox="1">
            <a:spLocks/>
          </p:cNvSpPr>
          <p:nvPr/>
        </p:nvSpPr>
        <p:spPr>
          <a:xfrm>
            <a:off x="6477756" y="1040750"/>
            <a:ext cx="2431474" cy="39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8580" tIns="34290" rIns="68580" bIns="34290" rtlCol="0" anchor="ctr" anchorCtr="0">
            <a:normAutofit/>
          </a:bodyPr>
          <a:lstStyle>
            <a:lvl1pPr marL="304788" indent="-304788" algn="l" defTabSz="1219154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6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43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20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9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7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52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2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0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21">
              <a:spcBef>
                <a:spcPts val="1000"/>
              </a:spcBef>
              <a:buNone/>
              <a:defRPr/>
            </a:pPr>
            <a:r>
              <a:rPr lang="en-US" sz="1650" b="1" dirty="0">
                <a:solidFill>
                  <a:srgbClr val="FFFFFF"/>
                </a:solidFill>
                <a:latin typeface="Roboto"/>
              </a:rPr>
              <a:t>Outcome</a:t>
            </a:r>
            <a:endParaRPr lang="en-US" sz="165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BDC1E4-7E43-D14B-649C-0B5CF864D2C0}"/>
              </a:ext>
            </a:extLst>
          </p:cNvPr>
          <p:cNvSpPr/>
          <p:nvPr/>
        </p:nvSpPr>
        <p:spPr>
          <a:xfrm>
            <a:off x="570685" y="4102751"/>
            <a:ext cx="8280581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Pulse </a:t>
            </a:r>
            <a:r>
              <a:rPr lang="en-CA" sz="1050" dirty="0" err="1">
                <a:solidFill>
                  <a:srgbClr val="000000"/>
                </a:solidFill>
              </a:rPr>
              <a:t>Infoframe’s</a:t>
            </a:r>
            <a:r>
              <a:rPr lang="en-CA" sz="1050" dirty="0">
                <a:solidFill>
                  <a:srgbClr val="000000"/>
                </a:solidFill>
              </a:rPr>
              <a:t> approach bridges stakeholder input, platform flexibility, and patient empowerment to ensure compliance, technical readiness, and a patient-centric model grounded in real-world patient voice</a:t>
            </a:r>
            <a:r>
              <a:rPr lang="en-CA" sz="1050" dirty="0"/>
              <a:t>.</a:t>
            </a:r>
            <a:endParaRPr lang="en-CA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8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94;p41">
            <a:extLst>
              <a:ext uri="{FF2B5EF4-FFF2-40B4-BE49-F238E27FC236}">
                <a16:creationId xmlns:a16="http://schemas.microsoft.com/office/drawing/2014/main" id="{115CC591-4B56-4F7D-A462-DE59AB7B09DE}"/>
              </a:ext>
            </a:extLst>
          </p:cNvPr>
          <p:cNvSpPr txBox="1"/>
          <p:nvPr/>
        </p:nvSpPr>
        <p:spPr>
          <a:xfrm>
            <a:off x="3600000" y="3590675"/>
            <a:ext cx="4464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TM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A983E-69BD-449C-B0B8-69B3311D0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Thank You!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AE233DE-084E-408C-8DD9-981C42A336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 Page | </a:t>
            </a:r>
            <a:fld id="{84DC1579-FF0D-4C3E-BD75-8F441AE8D2E5}" type="slidenum">
              <a:rPr lang="en-US" sz="900" smtClean="0">
                <a:solidFill>
                  <a:schemeClr val="bg1"/>
                </a:solidFill>
              </a:rPr>
              <a:pPr/>
              <a:t>13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010171C-F00F-4A8F-9E7A-45A705631A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545263" y="4778375"/>
            <a:ext cx="2598737" cy="365125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7045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7368B-4445-BD33-A1F9-E8D3158EB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A4B4-699D-616D-6A0B-4B48DF3C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04D6D"/>
                </a:solidFill>
                <a:latin typeface="Roboto"/>
              </a:rPr>
              <a:t>Case study: </a:t>
            </a:r>
            <a:br>
              <a:rPr lang="en-US" sz="3200">
                <a:solidFill>
                  <a:srgbClr val="304D6D"/>
                </a:solidFill>
                <a:latin typeface="Roboto"/>
              </a:rPr>
            </a:br>
            <a:r>
              <a:rPr lang="en-US" sz="1500" b="0"/>
              <a:t>End-to-End Evidence Generation in Dilated Cardiomyopathy (DCM)</a:t>
            </a:r>
            <a:endParaRPr lang="en-US" sz="15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BDF254-BCB1-7BEB-217E-F557BC4D7E35}"/>
              </a:ext>
            </a:extLst>
          </p:cNvPr>
          <p:cNvSpPr txBox="1">
            <a:spLocks/>
          </p:cNvSpPr>
          <p:nvPr/>
        </p:nvSpPr>
        <p:spPr>
          <a:xfrm>
            <a:off x="628650" y="865732"/>
            <a:ext cx="7886700" cy="6653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5">
              <a:defRPr/>
            </a:pPr>
            <a:r>
              <a:rPr lang="en-US" sz="150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Enabling progression from feasibility assessment to natural history study to external control arm (ECA) within a single integrated platform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B1619D64-2C17-1575-BCA7-06276B5B0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39026"/>
              </p:ext>
            </p:extLst>
          </p:nvPr>
        </p:nvGraphicFramePr>
        <p:xfrm>
          <a:off x="3213358" y="1461564"/>
          <a:ext cx="5930642" cy="31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C3122B-4330-4D80-40DC-F861AB0AE181}"/>
              </a:ext>
            </a:extLst>
          </p:cNvPr>
          <p:cNvSpPr txBox="1">
            <a:spLocks/>
          </p:cNvSpPr>
          <p:nvPr/>
        </p:nvSpPr>
        <p:spPr>
          <a:xfrm>
            <a:off x="519154" y="1974635"/>
            <a:ext cx="2431474" cy="2648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81000" tIns="81000" rIns="81000" bIns="81000" rtlCol="0" anchor="t">
            <a:noAutofit/>
          </a:bodyPr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124" indent="-228124" defTabSz="914355">
              <a:lnSpc>
                <a:spcPct val="100000"/>
              </a:lnSpc>
              <a:spcBef>
                <a:spcPts val="450"/>
              </a:spcBef>
            </a:pPr>
            <a:r>
              <a:rPr lang="en-CA" sz="863">
                <a:solidFill>
                  <a:srgbClr val="424242">
                    <a:lumMod val="75000"/>
                  </a:srgbClr>
                </a:solidFill>
                <a:latin typeface="Roboto"/>
              </a:rPr>
              <a:t>Rare and heterogeneous disease (DCM) requires longitudinal real-world data to capture variability in </a:t>
            </a:r>
            <a:r>
              <a:rPr lang="en-CA" sz="863">
                <a:solidFill>
                  <a:srgbClr val="424242"/>
                </a:solidFill>
                <a:latin typeface="Roboto"/>
              </a:rPr>
              <a:t>disease progression, patient outcomes, and clinical treatment patterns</a:t>
            </a:r>
            <a:endParaRPr lang="en-US" sz="863">
              <a:solidFill>
                <a:srgbClr val="424242"/>
              </a:solidFill>
              <a:latin typeface="Roboto"/>
              <a:ea typeface="Roboto"/>
              <a:cs typeface="Roboto"/>
            </a:endParaRPr>
          </a:p>
          <a:p>
            <a:pPr marL="228124" indent="-228124" defTabSz="914355">
              <a:lnSpc>
                <a:spcPct val="100000"/>
              </a:lnSpc>
              <a:spcBef>
                <a:spcPts val="450"/>
              </a:spcBef>
            </a:pPr>
            <a:r>
              <a:rPr lang="en-CA" sz="863">
                <a:solidFill>
                  <a:srgbClr val="424242"/>
                </a:solidFill>
                <a:latin typeface="Roboto"/>
              </a:rPr>
              <a:t>In rare disease, conventional randomized trials alone are insufficient to support study design including definition of clinically meaningful endpoints in support of regulatory submissions</a:t>
            </a:r>
            <a:endParaRPr lang="en-CA" sz="863">
              <a:solidFill>
                <a:srgbClr val="424242"/>
              </a:solidFill>
              <a:latin typeface="Roboto"/>
              <a:ea typeface="Roboto"/>
              <a:cs typeface="Roboto"/>
            </a:endParaRPr>
          </a:p>
          <a:p>
            <a:pPr marL="228124" indent="-228124" defTabSz="914355">
              <a:lnSpc>
                <a:spcPct val="100000"/>
              </a:lnSpc>
              <a:spcBef>
                <a:spcPts val="450"/>
              </a:spcBef>
            </a:pPr>
            <a:r>
              <a:rPr lang="en-CA" sz="863">
                <a:solidFill>
                  <a:srgbClr val="424242">
                    <a:lumMod val="75000"/>
                  </a:srgbClr>
                </a:solidFill>
                <a:latin typeface="Roboto"/>
              </a:rPr>
              <a:t>Need for a scalable platform that supports feasibility analysis, natural history data collection, external control arm development, </a:t>
            </a:r>
            <a:r>
              <a:rPr lang="en-CA" sz="863">
                <a:solidFill>
                  <a:srgbClr val="313131"/>
                </a:solidFill>
                <a:latin typeface="Roboto"/>
              </a:rPr>
              <a:t>and long-term safety follow-up.</a:t>
            </a:r>
            <a:endParaRPr lang="en-CA" sz="863">
              <a:solidFill>
                <a:srgbClr val="313131"/>
              </a:solidFill>
              <a:latin typeface="Roboto"/>
              <a:ea typeface="Roboto"/>
              <a:cs typeface="Roboto"/>
            </a:endParaRPr>
          </a:p>
          <a:p>
            <a:pPr marL="228124" indent="-228124" defTabSz="914355">
              <a:lnSpc>
                <a:spcPct val="100000"/>
              </a:lnSpc>
              <a:spcBef>
                <a:spcPts val="450"/>
              </a:spcBef>
            </a:pPr>
            <a:r>
              <a:rPr lang="en-CA" sz="863">
                <a:solidFill>
                  <a:srgbClr val="424242">
                    <a:lumMod val="75000"/>
                  </a:srgbClr>
                </a:solidFill>
                <a:latin typeface="Roboto"/>
              </a:rPr>
              <a:t>Importance of regulatory alignment, patient inclusion, and site engagement across global geographies</a:t>
            </a:r>
            <a:endParaRPr lang="en-CA" sz="863">
              <a:solidFill>
                <a:srgbClr val="31313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DB0912-EF0B-8E7F-080C-2C182F8F7790}"/>
              </a:ext>
            </a:extLst>
          </p:cNvPr>
          <p:cNvSpPr txBox="1">
            <a:spLocks/>
          </p:cNvSpPr>
          <p:nvPr/>
        </p:nvSpPr>
        <p:spPr>
          <a:xfrm>
            <a:off x="519154" y="1587563"/>
            <a:ext cx="2431474" cy="39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8580" tIns="34290" rIns="68580" bIns="34290" rtlCol="0" anchor="ctr" anchorCtr="0">
            <a:normAutofit/>
          </a:bodyPr>
          <a:lstStyle>
            <a:lvl1pPr marL="304788" indent="-304788" algn="l" defTabSz="1219154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6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43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20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9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7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52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2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0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21">
              <a:spcBef>
                <a:spcPts val="1000"/>
              </a:spcBef>
              <a:buNone/>
              <a:defRPr/>
            </a:pPr>
            <a:r>
              <a:rPr lang="en-US" sz="1650" b="1">
                <a:solidFill>
                  <a:srgbClr val="FFFFFF"/>
                </a:solidFill>
                <a:latin typeface="Roboto"/>
              </a:rPr>
              <a:t>Project Context</a:t>
            </a:r>
            <a:endParaRPr lang="en-US" sz="165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8996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7455-7BB2-DFDB-11DD-C1E3F675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Case study: </a:t>
            </a:r>
            <a:r>
              <a:rPr lang="en-US" sz="2400" b="0"/>
              <a:t>​</a:t>
            </a:r>
            <a:br>
              <a:rPr lang="en-US" b="0"/>
            </a:br>
            <a:r>
              <a:rPr lang="en-US" b="0"/>
              <a:t>Decentralized recruitment methodology</a:t>
            </a:r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295768-4405-2D18-24DE-B3ABD8EDF4B4}"/>
              </a:ext>
            </a:extLst>
          </p:cNvPr>
          <p:cNvSpPr txBox="1">
            <a:spLocks/>
          </p:cNvSpPr>
          <p:nvPr/>
        </p:nvSpPr>
        <p:spPr>
          <a:xfrm>
            <a:off x="626727" y="784182"/>
            <a:ext cx="7983723" cy="5099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Prospective Observational Study to Assess the Long-term Safety of </a:t>
            </a:r>
            <a:r>
              <a:rPr lang="en-US" sz="1200" err="1">
                <a:solidFill>
                  <a:srgbClr val="424242"/>
                </a:solidFill>
                <a:latin typeface="Roboto"/>
                <a:ea typeface="Roboto"/>
                <a:cs typeface="Roboto"/>
              </a:rPr>
              <a:t>Olipudase</a:t>
            </a: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 Alfa in Pediatric Patients Less Than 2 Years of Age with ASMD: Study Design</a:t>
            </a:r>
            <a:endParaRPr lang="en-US" sz="1200">
              <a:solidFill>
                <a:srgbClr val="424242"/>
              </a:solidFill>
              <a:latin typeface="Roboto"/>
              <a:ea typeface="Roboto"/>
            </a:endParaRPr>
          </a:p>
        </p:txBody>
      </p:sp>
      <p:pic>
        <p:nvPicPr>
          <p:cNvPr id="4101" name="Picture 5" descr="A poster of a study guide&#10;&#10;AI-generated content may be incorrect.">
            <a:extLst>
              <a:ext uri="{FF2B5EF4-FFF2-40B4-BE49-F238E27FC236}">
                <a16:creationId xmlns:a16="http://schemas.microsoft.com/office/drawing/2014/main" id="{4650EEF8-E637-4D23-C6BF-96F73CDEB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3" y="1432979"/>
            <a:ext cx="3126193" cy="27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3479A9-7559-D004-47A7-F8B3538588C8}"/>
              </a:ext>
            </a:extLst>
          </p:cNvPr>
          <p:cNvSpPr txBox="1">
            <a:spLocks/>
          </p:cNvSpPr>
          <p:nvPr/>
        </p:nvSpPr>
        <p:spPr>
          <a:xfrm>
            <a:off x="123721" y="4268713"/>
            <a:ext cx="3233336" cy="2886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spcBef>
                <a:spcPts val="1000"/>
              </a:spcBef>
              <a:buNone/>
              <a:defRPr/>
            </a:pPr>
            <a:r>
              <a:rPr lang="en-US" sz="1350">
                <a:solidFill>
                  <a:srgbClr val="424242">
                    <a:lumMod val="75000"/>
                  </a:srgbClr>
                </a:solidFill>
                <a:latin typeface="Roboto"/>
                <a:hlinkClick r:id="rId3"/>
              </a:rPr>
              <a:t>Click here to read the poster</a:t>
            </a:r>
            <a:endParaRPr lang="en-US" sz="1350">
              <a:solidFill>
                <a:srgbClr val="424242">
                  <a:lumMod val="75000"/>
                </a:srgbClr>
              </a:solidFill>
              <a:latin typeface="Roboto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6D94801-750F-AD3E-7669-EA6005E5C943}"/>
              </a:ext>
            </a:extLst>
          </p:cNvPr>
          <p:cNvGraphicFramePr>
            <a:graphicFrameLocks noGrp="1"/>
          </p:cNvGraphicFramePr>
          <p:nvPr/>
        </p:nvGraphicFramePr>
        <p:xfrm>
          <a:off x="3357056" y="1294143"/>
          <a:ext cx="5668958" cy="339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5">
            <a:extLst>
              <a:ext uri="{FF2B5EF4-FFF2-40B4-BE49-F238E27FC236}">
                <a16:creationId xmlns:a16="http://schemas.microsoft.com/office/drawing/2014/main" id="{2AA340DC-B3E9-0C47-D7A9-85CCBDF4A3B1}"/>
              </a:ext>
            </a:extLst>
          </p:cNvPr>
          <p:cNvSpPr txBox="1"/>
          <p:nvPr/>
        </p:nvSpPr>
        <p:spPr>
          <a:xfrm>
            <a:off x="626727" y="1225229"/>
            <a:ext cx="4092206" cy="207749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45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Pablo Bianculli, Sefika Uslu Cil, Daniel Lewi, Kathleen Coolidge, Femida Gwadry-Sridhar, Judy Hull, Antonio Oliveira-dos-Santos</a:t>
            </a:r>
          </a:p>
          <a:p>
            <a:pPr defTabSz="685800">
              <a:defRPr/>
            </a:pPr>
            <a:endParaRPr lang="en-US" sz="450">
              <a:solidFill>
                <a:srgbClr val="424242"/>
              </a:solidFill>
              <a:latin typeface="Roboto"/>
              <a:ea typeface="Roboto"/>
            </a:endParaRPr>
          </a:p>
        </p:txBody>
      </p:sp>
      <p:pic>
        <p:nvPicPr>
          <p:cNvPr id="4103" name="Picture 7" descr="A colorful logo with text&#10;&#10;AI-generated content may be incorrect.">
            <a:extLst>
              <a:ext uri="{FF2B5EF4-FFF2-40B4-BE49-F238E27FC236}">
                <a16:creationId xmlns:a16="http://schemas.microsoft.com/office/drawing/2014/main" id="{734498A0-70C6-BA90-9949-3D5E5EC51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83" y="119113"/>
            <a:ext cx="1057275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107D-4C28-E5A5-696F-1D4E7705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</a:t>
            </a:r>
            <a:br>
              <a:rPr lang="en-US"/>
            </a:br>
            <a:r>
              <a:rPr lang="en-US" sz="1500" b="0"/>
              <a:t>Feasibility process for GM2 gangliosidosis</a:t>
            </a:r>
          </a:p>
        </p:txBody>
      </p:sp>
      <p:pic>
        <p:nvPicPr>
          <p:cNvPr id="4" name="Picture 3" descr="A computer screen with a landscape on the screen&#10;&#10;Description automatically generated">
            <a:extLst>
              <a:ext uri="{FF2B5EF4-FFF2-40B4-BE49-F238E27FC236}">
                <a16:creationId xmlns:a16="http://schemas.microsoft.com/office/drawing/2014/main" id="{9386E287-1827-CAAC-31BB-BC2048854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9" t="12278" r="3264" b="20317"/>
          <a:stretch/>
        </p:blipFill>
        <p:spPr>
          <a:xfrm>
            <a:off x="5078632" y="1473681"/>
            <a:ext cx="3538634" cy="2640316"/>
          </a:xfrm>
          <a:prstGeom prst="rect">
            <a:avLst/>
          </a:prstGeom>
        </p:spPr>
      </p:pic>
      <p:pic>
        <p:nvPicPr>
          <p:cNvPr id="5" name="Content Placeholder 7" descr="A blue and white poster with white arrows&#10;&#10;AI-generated content may be incorrect.">
            <a:extLst>
              <a:ext uri="{FF2B5EF4-FFF2-40B4-BE49-F238E27FC236}">
                <a16:creationId xmlns:a16="http://schemas.microsoft.com/office/drawing/2014/main" id="{F2872510-9F05-5B8B-F22F-2E4EE7686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25" y="1667686"/>
            <a:ext cx="3233336" cy="181713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08DE46-A0C9-6F9A-D612-B803F3365F21}"/>
              </a:ext>
            </a:extLst>
          </p:cNvPr>
          <p:cNvSpPr txBox="1">
            <a:spLocks/>
          </p:cNvSpPr>
          <p:nvPr/>
        </p:nvSpPr>
        <p:spPr>
          <a:xfrm>
            <a:off x="5209324" y="4215596"/>
            <a:ext cx="3233336" cy="2886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spcBef>
                <a:spcPts val="1000"/>
              </a:spcBef>
              <a:buNone/>
              <a:defRPr/>
            </a:pPr>
            <a:r>
              <a:rPr lang="en-US" sz="1350">
                <a:solidFill>
                  <a:srgbClr val="424242">
                    <a:lumMod val="75000"/>
                  </a:srgbClr>
                </a:solidFill>
                <a:latin typeface="Roboto"/>
                <a:hlinkClick r:id="rId4"/>
              </a:rPr>
              <a:t>Click here to read the poster</a:t>
            </a:r>
            <a:endParaRPr lang="en-US" sz="1350">
              <a:solidFill>
                <a:srgbClr val="424242">
                  <a:lumMod val="75000"/>
                </a:srgbClr>
              </a:solidFill>
              <a:latin typeface="Roboto"/>
            </a:endParaRPr>
          </a:p>
        </p:txBody>
      </p:sp>
      <p:pic>
        <p:nvPicPr>
          <p:cNvPr id="9" name="Picture 8" descr="A colorful poster with text&#10;&#10;AI-generated content may be incorrect.">
            <a:extLst>
              <a:ext uri="{FF2B5EF4-FFF2-40B4-BE49-F238E27FC236}">
                <a16:creationId xmlns:a16="http://schemas.microsoft.com/office/drawing/2014/main" id="{579FC0FE-BAF9-6F3A-DDE7-0C731ABCC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619" y="192723"/>
            <a:ext cx="1215689" cy="640079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977A2A8C-3D9B-7DEB-44AC-E5B366A338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911" y="1473680"/>
          <a:ext cx="4987722" cy="326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E1E58DE-CC58-673A-FFF5-60866FC16DAC}"/>
              </a:ext>
            </a:extLst>
          </p:cNvPr>
          <p:cNvSpPr txBox="1">
            <a:spLocks/>
          </p:cNvSpPr>
          <p:nvPr/>
        </p:nvSpPr>
        <p:spPr>
          <a:xfrm>
            <a:off x="628650" y="865732"/>
            <a:ext cx="7886700" cy="6653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5">
              <a:defRPr/>
            </a:pPr>
            <a:r>
              <a:rPr lang="en-US" sz="150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Pulse presented its feasibility assessment approach at the </a:t>
            </a:r>
            <a:r>
              <a:rPr lang="en-US" sz="1500" err="1">
                <a:solidFill>
                  <a:srgbClr val="424242"/>
                </a:solidFill>
                <a:latin typeface="Roboto"/>
                <a:ea typeface="Roboto"/>
                <a:cs typeface="Roboto"/>
              </a:rPr>
              <a:t>WORLD</a:t>
            </a:r>
            <a:r>
              <a:rPr lang="en-US" sz="1500" i="1" err="1">
                <a:solidFill>
                  <a:srgbClr val="424242"/>
                </a:solidFill>
                <a:latin typeface="Roboto"/>
                <a:ea typeface="Roboto"/>
                <a:cs typeface="Roboto"/>
              </a:rPr>
              <a:t>Symposium</a:t>
            </a:r>
            <a:r>
              <a:rPr lang="en-US" sz="150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 2024 in relation to a project for GM2 gangliosidosis</a:t>
            </a:r>
          </a:p>
        </p:txBody>
      </p:sp>
    </p:spTree>
    <p:extLst>
      <p:ext uri="{BB962C8B-B14F-4D97-AF65-F5344CB8AC3E}">
        <p14:creationId xmlns:p14="http://schemas.microsoft.com/office/powerpoint/2010/main" val="150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79">
            <a:extLst>
              <a:ext uri="{FF2B5EF4-FFF2-40B4-BE49-F238E27FC236}">
                <a16:creationId xmlns:a16="http://schemas.microsoft.com/office/drawing/2014/main" id="{D5FE3B34-6798-0142-9937-B0BD48C1A945}"/>
              </a:ext>
            </a:extLst>
          </p:cNvPr>
          <p:cNvSpPr txBox="1">
            <a:spLocks/>
          </p:cNvSpPr>
          <p:nvPr/>
        </p:nvSpPr>
        <p:spPr>
          <a:xfrm>
            <a:off x="447394" y="26746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600"/>
              <a:buFont typeface="Raleway"/>
              <a:buNone/>
              <a:defRPr sz="3467" b="1" i="0" u="none" strike="noStrike" cap="non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685749">
              <a:defRPr/>
            </a:pPr>
            <a:r>
              <a:rPr lang="en-US" sz="2900" dirty="0">
                <a:solidFill>
                  <a:srgbClr val="304D6D"/>
                </a:solidFill>
                <a:latin typeface="Roboto"/>
              </a:rPr>
              <a:t>CDKL5 Global</a:t>
            </a:r>
            <a:r>
              <a:rPr lang="en-US" sz="29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2900" dirty="0">
                <a:solidFill>
                  <a:srgbClr val="304D6D"/>
                </a:solidFill>
                <a:latin typeface="Roboto"/>
              </a:rPr>
              <a:t>Registry</a:t>
            </a:r>
          </a:p>
        </p:txBody>
      </p:sp>
      <p:sp>
        <p:nvSpPr>
          <p:cNvPr id="32" name="Shape 179">
            <a:extLst>
              <a:ext uri="{FF2B5EF4-FFF2-40B4-BE49-F238E27FC236}">
                <a16:creationId xmlns:a16="http://schemas.microsoft.com/office/drawing/2014/main" id="{D5FAFF52-CAF1-0542-AC75-42E4C2462E6A}"/>
              </a:ext>
            </a:extLst>
          </p:cNvPr>
          <p:cNvSpPr txBox="1">
            <a:spLocks/>
          </p:cNvSpPr>
          <p:nvPr/>
        </p:nvSpPr>
        <p:spPr>
          <a:xfrm>
            <a:off x="462487" y="547289"/>
            <a:ext cx="3767639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600"/>
              <a:buFont typeface="Raleway"/>
              <a:buNone/>
              <a:defRPr sz="3467" b="1" i="0" u="none" strike="noStrike" cap="non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685749">
              <a:defRPr/>
            </a:pPr>
            <a:r>
              <a:rPr lang="en-US" sz="1350">
                <a:solidFill>
                  <a:srgbClr val="F6AE2D"/>
                </a:solidFill>
                <a:latin typeface="Arial"/>
              </a:rPr>
              <a:t>Key statistics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296780-C69B-3145-B145-DF5AB79B78AF}"/>
              </a:ext>
            </a:extLst>
          </p:cNvPr>
          <p:cNvGrpSpPr>
            <a:grpSpLocks noChangeAspect="1"/>
          </p:cNvGrpSpPr>
          <p:nvPr/>
        </p:nvGrpSpPr>
        <p:grpSpPr>
          <a:xfrm>
            <a:off x="2387696" y="122726"/>
            <a:ext cx="4191651" cy="4590000"/>
            <a:chOff x="3765105" y="917184"/>
            <a:chExt cx="4661791" cy="5104818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1F1B840-6CF0-CF48-8876-F44755901E99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3672986" y="1009303"/>
              <a:ext cx="4805690" cy="4621452"/>
            </a:xfrm>
            <a:custGeom>
              <a:avLst/>
              <a:gdLst>
                <a:gd name="connsiteX0" fmla="*/ 2266284 w 5410959"/>
                <a:gd name="connsiteY0" fmla="*/ 1207 h 5203517"/>
                <a:gd name="connsiteX1" fmla="*/ 2573198 w 5410959"/>
                <a:gd name="connsiteY1" fmla="*/ 73389 h 5203517"/>
                <a:gd name="connsiteX2" fmla="*/ 2768234 w 5410959"/>
                <a:gd name="connsiteY2" fmla="*/ 809922 h 5203517"/>
                <a:gd name="connsiteX3" fmla="*/ 2704936 w 5410959"/>
                <a:gd name="connsiteY3" fmla="*/ 898080 h 5203517"/>
                <a:gd name="connsiteX4" fmla="*/ 2659620 w 5410959"/>
                <a:gd name="connsiteY4" fmla="*/ 940025 h 5203517"/>
                <a:gd name="connsiteX5" fmla="*/ 2660694 w 5410959"/>
                <a:gd name="connsiteY5" fmla="*/ 939726 h 5203517"/>
                <a:gd name="connsiteX6" fmla="*/ 2661595 w 5410959"/>
                <a:gd name="connsiteY6" fmla="*/ 939475 h 5203517"/>
                <a:gd name="connsiteX7" fmla="*/ 2895536 w 5410959"/>
                <a:gd name="connsiteY7" fmla="*/ 1394273 h 5203517"/>
                <a:gd name="connsiteX8" fmla="*/ 2894078 w 5410959"/>
                <a:gd name="connsiteY8" fmla="*/ 1394681 h 5203517"/>
                <a:gd name="connsiteX9" fmla="*/ 2973681 w 5410959"/>
                <a:gd name="connsiteY9" fmla="*/ 1400653 h 5203517"/>
                <a:gd name="connsiteX10" fmla="*/ 3379482 w 5410959"/>
                <a:gd name="connsiteY10" fmla="*/ 1537148 h 5203517"/>
                <a:gd name="connsiteX11" fmla="*/ 3909666 w 5410959"/>
                <a:gd name="connsiteY11" fmla="*/ 2609488 h 5203517"/>
                <a:gd name="connsiteX12" fmla="*/ 3900315 w 5410959"/>
                <a:gd name="connsiteY12" fmla="*/ 2663383 h 5203517"/>
                <a:gd name="connsiteX13" fmla="*/ 3894293 w 5410959"/>
                <a:gd name="connsiteY13" fmla="*/ 2718023 h 5203517"/>
                <a:gd name="connsiteX14" fmla="*/ 4309999 w 5410959"/>
                <a:gd name="connsiteY14" fmla="*/ 2983520 h 5203517"/>
                <a:gd name="connsiteX15" fmla="*/ 4308286 w 5410959"/>
                <a:gd name="connsiteY15" fmla="*/ 2986492 h 5203517"/>
                <a:gd name="connsiteX16" fmla="*/ 4403854 w 5410959"/>
                <a:gd name="connsiteY16" fmla="*/ 2927865 h 5203517"/>
                <a:gd name="connsiteX17" fmla="*/ 5061920 w 5410959"/>
                <a:gd name="connsiteY17" fmla="*/ 2950645 h 5203517"/>
                <a:gd name="connsiteX18" fmla="*/ 5317432 w 5410959"/>
                <a:gd name="connsiteY18" fmla="*/ 3911531 h 5203517"/>
                <a:gd name="connsiteX19" fmla="*/ 4360344 w 5410959"/>
                <a:gd name="connsiteY19" fmla="*/ 4168058 h 5203517"/>
                <a:gd name="connsiteX20" fmla="*/ 4011539 w 5410959"/>
                <a:gd name="connsiteY20" fmla="*/ 3608265 h 5203517"/>
                <a:gd name="connsiteX21" fmla="*/ 4014681 w 5410959"/>
                <a:gd name="connsiteY21" fmla="*/ 3495870 h 5203517"/>
                <a:gd name="connsiteX22" fmla="*/ 4013730 w 5410959"/>
                <a:gd name="connsiteY22" fmla="*/ 3497520 h 5203517"/>
                <a:gd name="connsiteX23" fmla="*/ 4013150 w 5410959"/>
                <a:gd name="connsiteY23" fmla="*/ 3498526 h 5203517"/>
                <a:gd name="connsiteX24" fmla="*/ 3532124 w 5410959"/>
                <a:gd name="connsiteY24" fmla="*/ 3302954 h 5203517"/>
                <a:gd name="connsiteX25" fmla="*/ 3533908 w 5410959"/>
                <a:gd name="connsiteY25" fmla="*/ 3299849 h 5203517"/>
                <a:gd name="connsiteX26" fmla="*/ 3446913 w 5410959"/>
                <a:gd name="connsiteY26" fmla="*/ 3368961 h 5203517"/>
                <a:gd name="connsiteX27" fmla="*/ 3311564 w 5410959"/>
                <a:gd name="connsiteY27" fmla="*/ 3447323 h 5203517"/>
                <a:gd name="connsiteX28" fmla="*/ 3269498 w 5410959"/>
                <a:gd name="connsiteY28" fmla="*/ 3462979 h 5203517"/>
                <a:gd name="connsiteX29" fmla="*/ 3281299 w 5410959"/>
                <a:gd name="connsiteY29" fmla="*/ 3462013 h 5203517"/>
                <a:gd name="connsiteX30" fmla="*/ 3238039 w 5410959"/>
                <a:gd name="connsiteY30" fmla="*/ 3965696 h 5203517"/>
                <a:gd name="connsiteX31" fmla="*/ 3237231 w 5410959"/>
                <a:gd name="connsiteY31" fmla="*/ 3965764 h 5203517"/>
                <a:gd name="connsiteX32" fmla="*/ 3330985 w 5410959"/>
                <a:gd name="connsiteY32" fmla="*/ 4008386 h 5203517"/>
                <a:gd name="connsiteX33" fmla="*/ 3562593 w 5410959"/>
                <a:gd name="connsiteY33" fmla="*/ 4883551 h 5203517"/>
                <a:gd name="connsiteX34" fmla="*/ 2690276 w 5410959"/>
                <a:gd name="connsiteY34" fmla="*/ 5118087 h 5203517"/>
                <a:gd name="connsiteX35" fmla="*/ 2458668 w 5410959"/>
                <a:gd name="connsiteY35" fmla="*/ 4242922 h 5203517"/>
                <a:gd name="connsiteX36" fmla="*/ 2626016 w 5410959"/>
                <a:gd name="connsiteY36" fmla="*/ 4052056 h 5203517"/>
                <a:gd name="connsiteX37" fmla="*/ 2692380 w 5410959"/>
                <a:gd name="connsiteY37" fmla="*/ 4011156 h 5203517"/>
                <a:gd name="connsiteX38" fmla="*/ 2691861 w 5410959"/>
                <a:gd name="connsiteY38" fmla="*/ 4011199 h 5203517"/>
                <a:gd name="connsiteX39" fmla="*/ 2690792 w 5410959"/>
                <a:gd name="connsiteY39" fmla="*/ 4011288 h 5203517"/>
                <a:gd name="connsiteX40" fmla="*/ 2565336 w 5410959"/>
                <a:gd name="connsiteY40" fmla="*/ 3520632 h 5203517"/>
                <a:gd name="connsiteX41" fmla="*/ 2581266 w 5410959"/>
                <a:gd name="connsiteY41" fmla="*/ 3519327 h 5203517"/>
                <a:gd name="connsiteX42" fmla="*/ 2497965 w 5410959"/>
                <a:gd name="connsiteY42" fmla="*/ 3500245 h 5203517"/>
                <a:gd name="connsiteX43" fmla="*/ 2298880 w 5410959"/>
                <a:gd name="connsiteY43" fmla="*/ 3409856 h 5203517"/>
                <a:gd name="connsiteX44" fmla="*/ 2234234 w 5410959"/>
                <a:gd name="connsiteY44" fmla="*/ 3366838 h 5203517"/>
                <a:gd name="connsiteX45" fmla="*/ 2238312 w 5410959"/>
                <a:gd name="connsiteY45" fmla="*/ 3372721 h 5203517"/>
                <a:gd name="connsiteX46" fmla="*/ 1767938 w 5410959"/>
                <a:gd name="connsiteY46" fmla="*/ 3657276 h 5203517"/>
                <a:gd name="connsiteX47" fmla="*/ 1766732 w 5410959"/>
                <a:gd name="connsiteY47" fmla="*/ 3655529 h 5203517"/>
                <a:gd name="connsiteX48" fmla="*/ 1772570 w 5410959"/>
                <a:gd name="connsiteY48" fmla="*/ 3682614 h 5203517"/>
                <a:gd name="connsiteX49" fmla="*/ 1664345 w 5410959"/>
                <a:gd name="connsiteY49" fmla="*/ 4275704 h 5203517"/>
                <a:gd name="connsiteX50" fmla="*/ 444801 w 5410959"/>
                <a:gd name="connsiteY50" fmla="*/ 4603558 h 5203517"/>
                <a:gd name="connsiteX51" fmla="*/ 119878 w 5410959"/>
                <a:gd name="connsiteY51" fmla="*/ 3381164 h 5203517"/>
                <a:gd name="connsiteX52" fmla="*/ 1339421 w 5410959"/>
                <a:gd name="connsiteY52" fmla="*/ 3055482 h 5203517"/>
                <a:gd name="connsiteX53" fmla="*/ 1366243 w 5410959"/>
                <a:gd name="connsiteY53" fmla="*/ 3074882 h 5203517"/>
                <a:gd name="connsiteX54" fmla="*/ 1361220 w 5410959"/>
                <a:gd name="connsiteY54" fmla="*/ 3067599 h 5203517"/>
                <a:gd name="connsiteX55" fmla="*/ 1360424 w 5410959"/>
                <a:gd name="connsiteY55" fmla="*/ 3066445 h 5203517"/>
                <a:gd name="connsiteX56" fmla="*/ 1789614 w 5410959"/>
                <a:gd name="connsiteY56" fmla="*/ 2725413 h 5203517"/>
                <a:gd name="connsiteX57" fmla="*/ 1793970 w 5410959"/>
                <a:gd name="connsiteY57" fmla="*/ 2731697 h 5203517"/>
                <a:gd name="connsiteX58" fmla="*/ 1780309 w 5410959"/>
                <a:gd name="connsiteY58" fmla="*/ 2677582 h 5203517"/>
                <a:gd name="connsiteX59" fmla="*/ 1763714 w 5410959"/>
                <a:gd name="connsiteY59" fmla="*/ 2548721 h 5203517"/>
                <a:gd name="connsiteX60" fmla="*/ 1762206 w 5410959"/>
                <a:gd name="connsiteY60" fmla="*/ 2474415 h 5203517"/>
                <a:gd name="connsiteX61" fmla="*/ 1761570 w 5410959"/>
                <a:gd name="connsiteY61" fmla="*/ 2476176 h 5203517"/>
                <a:gd name="connsiteX62" fmla="*/ 1300099 w 5410959"/>
                <a:gd name="connsiteY62" fmla="*/ 2230367 h 5203517"/>
                <a:gd name="connsiteX63" fmla="*/ 1301536 w 5410959"/>
                <a:gd name="connsiteY63" fmla="*/ 2226379 h 5203517"/>
                <a:gd name="connsiteX64" fmla="*/ 1226842 w 5410959"/>
                <a:gd name="connsiteY64" fmla="*/ 2295481 h 5203517"/>
                <a:gd name="connsiteX65" fmla="*/ 457569 w 5410959"/>
                <a:gd name="connsiteY65" fmla="*/ 2341603 h 5203517"/>
                <a:gd name="connsiteX66" fmla="*/ 202126 w 5410959"/>
                <a:gd name="connsiteY66" fmla="*/ 1385910 h 5203517"/>
                <a:gd name="connsiteX67" fmla="*/ 1156791 w 5410959"/>
                <a:gd name="connsiteY67" fmla="*/ 1129610 h 5203517"/>
                <a:gd name="connsiteX68" fmla="*/ 1481507 w 5410959"/>
                <a:gd name="connsiteY68" fmla="*/ 1554785 h 5203517"/>
                <a:gd name="connsiteX69" fmla="*/ 1501037 w 5410959"/>
                <a:gd name="connsiteY69" fmla="*/ 1672836 h 5203517"/>
                <a:gd name="connsiteX70" fmla="*/ 1501193 w 5410959"/>
                <a:gd name="connsiteY70" fmla="*/ 1672405 h 5203517"/>
                <a:gd name="connsiteX71" fmla="*/ 1501586 w 5410959"/>
                <a:gd name="connsiteY71" fmla="*/ 1671313 h 5203517"/>
                <a:gd name="connsiteX72" fmla="*/ 2012887 w 5410959"/>
                <a:gd name="connsiteY72" fmla="*/ 1780078 h 5203517"/>
                <a:gd name="connsiteX73" fmla="*/ 2011837 w 5410959"/>
                <a:gd name="connsiteY73" fmla="*/ 1782988 h 5203517"/>
                <a:gd name="connsiteX74" fmla="*/ 2034232 w 5410959"/>
                <a:gd name="connsiteY74" fmla="*/ 1754896 h 5203517"/>
                <a:gd name="connsiteX75" fmla="*/ 2189689 w 5410959"/>
                <a:gd name="connsiteY75" fmla="*/ 1610776 h 5203517"/>
                <a:gd name="connsiteX76" fmla="*/ 2236587 w 5410959"/>
                <a:gd name="connsiteY76" fmla="*/ 1578757 h 5203517"/>
                <a:gd name="connsiteX77" fmla="*/ 2234869 w 5410959"/>
                <a:gd name="connsiteY77" fmla="*/ 1579238 h 5203517"/>
                <a:gd name="connsiteX78" fmla="*/ 2200211 w 5410959"/>
                <a:gd name="connsiteY78" fmla="*/ 1067863 h 5203517"/>
                <a:gd name="connsiteX79" fmla="*/ 2204029 w 5410959"/>
                <a:gd name="connsiteY79" fmla="*/ 1066800 h 5203517"/>
                <a:gd name="connsiteX80" fmla="*/ 2133161 w 5410959"/>
                <a:gd name="connsiteY80" fmla="*/ 1050616 h 5203517"/>
                <a:gd name="connsiteX81" fmla="*/ 2033599 w 5410959"/>
                <a:gd name="connsiteY81" fmla="*/ 1005461 h 5203517"/>
                <a:gd name="connsiteX82" fmla="*/ 1838564 w 5410959"/>
                <a:gd name="connsiteY82" fmla="*/ 268929 h 5203517"/>
                <a:gd name="connsiteX83" fmla="*/ 2266284 w 5410959"/>
                <a:gd name="connsiteY83" fmla="*/ 1207 h 520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410959" h="5203517">
                  <a:moveTo>
                    <a:pt x="2266284" y="1207"/>
                  </a:moveTo>
                  <a:cubicBezTo>
                    <a:pt x="2369731" y="-5743"/>
                    <a:pt x="2476493" y="17172"/>
                    <a:pt x="2573198" y="73389"/>
                  </a:cubicBezTo>
                  <a:cubicBezTo>
                    <a:pt x="2828912" y="221130"/>
                    <a:pt x="2917761" y="551375"/>
                    <a:pt x="2768234" y="809922"/>
                  </a:cubicBezTo>
                  <a:cubicBezTo>
                    <a:pt x="2749814" y="841969"/>
                    <a:pt x="2728549" y="871402"/>
                    <a:pt x="2704936" y="898080"/>
                  </a:cubicBezTo>
                  <a:lnTo>
                    <a:pt x="2659620" y="940025"/>
                  </a:lnTo>
                  <a:lnTo>
                    <a:pt x="2660694" y="939726"/>
                  </a:lnTo>
                  <a:cubicBezTo>
                    <a:pt x="2661595" y="939475"/>
                    <a:pt x="2661595" y="939475"/>
                    <a:pt x="2661595" y="939475"/>
                  </a:cubicBezTo>
                  <a:cubicBezTo>
                    <a:pt x="2535960" y="1052630"/>
                    <a:pt x="2555455" y="1376864"/>
                    <a:pt x="2895536" y="1394273"/>
                  </a:cubicBezTo>
                  <a:lnTo>
                    <a:pt x="2894078" y="1394681"/>
                  </a:lnTo>
                  <a:lnTo>
                    <a:pt x="2973681" y="1400653"/>
                  </a:lnTo>
                  <a:cubicBezTo>
                    <a:pt x="3112715" y="1417931"/>
                    <a:pt x="3250632" y="1462739"/>
                    <a:pt x="3379482" y="1537148"/>
                  </a:cubicBezTo>
                  <a:cubicBezTo>
                    <a:pt x="3766030" y="1762003"/>
                    <a:pt x="3961334" y="2190939"/>
                    <a:pt x="3909666" y="2609488"/>
                  </a:cubicBezTo>
                  <a:lnTo>
                    <a:pt x="3900315" y="2663383"/>
                  </a:lnTo>
                  <a:lnTo>
                    <a:pt x="3894293" y="2718023"/>
                  </a:lnTo>
                  <a:cubicBezTo>
                    <a:pt x="3882652" y="2987722"/>
                    <a:pt x="4151553" y="3093529"/>
                    <a:pt x="4309999" y="2983520"/>
                  </a:cubicBezTo>
                  <a:lnTo>
                    <a:pt x="4308286" y="2986492"/>
                  </a:lnTo>
                  <a:lnTo>
                    <a:pt x="4403854" y="2927865"/>
                  </a:lnTo>
                  <a:cubicBezTo>
                    <a:pt x="4606010" y="2829379"/>
                    <a:pt x="4852151" y="2829719"/>
                    <a:pt x="5061920" y="2950645"/>
                  </a:cubicBezTo>
                  <a:cubicBezTo>
                    <a:pt x="5395385" y="3146301"/>
                    <a:pt x="5510149" y="3576743"/>
                    <a:pt x="5317432" y="3911531"/>
                  </a:cubicBezTo>
                  <a:cubicBezTo>
                    <a:pt x="5122550" y="4248494"/>
                    <a:pt x="4693809" y="4363713"/>
                    <a:pt x="4360344" y="4168058"/>
                  </a:cubicBezTo>
                  <a:cubicBezTo>
                    <a:pt x="4150575" y="4047132"/>
                    <a:pt x="4027082" y="3833643"/>
                    <a:pt x="4011539" y="3608265"/>
                  </a:cubicBezTo>
                  <a:lnTo>
                    <a:pt x="4014681" y="3495870"/>
                  </a:lnTo>
                  <a:lnTo>
                    <a:pt x="4013730" y="3497520"/>
                  </a:lnTo>
                  <a:cubicBezTo>
                    <a:pt x="4013150" y="3498526"/>
                    <a:pt x="4013150" y="3498526"/>
                    <a:pt x="4013150" y="3498526"/>
                  </a:cubicBezTo>
                  <a:cubicBezTo>
                    <a:pt x="4030484" y="3294262"/>
                    <a:pt x="3772637" y="3100863"/>
                    <a:pt x="3532124" y="3302954"/>
                  </a:cubicBezTo>
                  <a:lnTo>
                    <a:pt x="3533908" y="3299849"/>
                  </a:lnTo>
                  <a:lnTo>
                    <a:pt x="3446913" y="3368961"/>
                  </a:lnTo>
                  <a:cubicBezTo>
                    <a:pt x="3403584" y="3398450"/>
                    <a:pt x="3358328" y="3424607"/>
                    <a:pt x="3311564" y="3447323"/>
                  </a:cubicBezTo>
                  <a:lnTo>
                    <a:pt x="3269498" y="3462979"/>
                  </a:lnTo>
                  <a:lnTo>
                    <a:pt x="3281299" y="3462013"/>
                  </a:lnTo>
                  <a:cubicBezTo>
                    <a:pt x="2991453" y="3592276"/>
                    <a:pt x="3062833" y="3898394"/>
                    <a:pt x="3238039" y="3965696"/>
                  </a:cubicBezTo>
                  <a:lnTo>
                    <a:pt x="3237231" y="3965764"/>
                  </a:lnTo>
                  <a:lnTo>
                    <a:pt x="3330985" y="4008386"/>
                  </a:lnTo>
                  <a:cubicBezTo>
                    <a:pt x="3636188" y="4186460"/>
                    <a:pt x="3740087" y="4577352"/>
                    <a:pt x="3562593" y="4883551"/>
                  </a:cubicBezTo>
                  <a:cubicBezTo>
                    <a:pt x="3387264" y="5189750"/>
                    <a:pt x="2995479" y="5293988"/>
                    <a:pt x="2690276" y="5118087"/>
                  </a:cubicBezTo>
                  <a:cubicBezTo>
                    <a:pt x="2385073" y="4940013"/>
                    <a:pt x="2281174" y="4549121"/>
                    <a:pt x="2458668" y="4242922"/>
                  </a:cubicBezTo>
                  <a:cubicBezTo>
                    <a:pt x="2502500" y="4166372"/>
                    <a:pt x="2559861" y="4102309"/>
                    <a:pt x="2626016" y="4052056"/>
                  </a:cubicBezTo>
                  <a:lnTo>
                    <a:pt x="2692380" y="4011156"/>
                  </a:lnTo>
                  <a:lnTo>
                    <a:pt x="2691861" y="4011199"/>
                  </a:lnTo>
                  <a:cubicBezTo>
                    <a:pt x="2690792" y="4011288"/>
                    <a:pt x="2690792" y="4011288"/>
                    <a:pt x="2690792" y="4011288"/>
                  </a:cubicBezTo>
                  <a:cubicBezTo>
                    <a:pt x="2850856" y="3915762"/>
                    <a:pt x="2870323" y="3600960"/>
                    <a:pt x="2565336" y="3520632"/>
                  </a:cubicBezTo>
                  <a:lnTo>
                    <a:pt x="2581266" y="3519327"/>
                  </a:lnTo>
                  <a:lnTo>
                    <a:pt x="2497965" y="3500245"/>
                  </a:lnTo>
                  <a:cubicBezTo>
                    <a:pt x="2429996" y="3477374"/>
                    <a:pt x="2363304" y="3447332"/>
                    <a:pt x="2298880" y="3409856"/>
                  </a:cubicBezTo>
                  <a:lnTo>
                    <a:pt x="2234234" y="3366838"/>
                  </a:lnTo>
                  <a:lnTo>
                    <a:pt x="2238312" y="3372721"/>
                  </a:lnTo>
                  <a:cubicBezTo>
                    <a:pt x="1989035" y="3203292"/>
                    <a:pt x="1720250" y="3411820"/>
                    <a:pt x="1767938" y="3657276"/>
                  </a:cubicBezTo>
                  <a:lnTo>
                    <a:pt x="1766732" y="3655529"/>
                  </a:lnTo>
                  <a:lnTo>
                    <a:pt x="1772570" y="3682614"/>
                  </a:lnTo>
                  <a:cubicBezTo>
                    <a:pt x="1805373" y="3880068"/>
                    <a:pt x="1772382" y="4089523"/>
                    <a:pt x="1664345" y="4275704"/>
                  </a:cubicBezTo>
                  <a:cubicBezTo>
                    <a:pt x="1417403" y="4703434"/>
                    <a:pt x="871532" y="4851076"/>
                    <a:pt x="444801" y="4603558"/>
                  </a:cubicBezTo>
                  <a:cubicBezTo>
                    <a:pt x="20234" y="4356039"/>
                    <a:pt x="-127064" y="3808893"/>
                    <a:pt x="119878" y="3381164"/>
                  </a:cubicBezTo>
                  <a:cubicBezTo>
                    <a:pt x="366819" y="2953435"/>
                    <a:pt x="912689" y="2807963"/>
                    <a:pt x="1339421" y="3055482"/>
                  </a:cubicBezTo>
                  <a:lnTo>
                    <a:pt x="1366243" y="3074882"/>
                  </a:lnTo>
                  <a:lnTo>
                    <a:pt x="1361220" y="3067599"/>
                  </a:lnTo>
                  <a:cubicBezTo>
                    <a:pt x="1360424" y="3066445"/>
                    <a:pt x="1360424" y="3066445"/>
                    <a:pt x="1360424" y="3066445"/>
                  </a:cubicBezTo>
                  <a:cubicBezTo>
                    <a:pt x="1570683" y="3198947"/>
                    <a:pt x="1858978" y="3018657"/>
                    <a:pt x="1789614" y="2725413"/>
                  </a:cubicBezTo>
                  <a:lnTo>
                    <a:pt x="1793970" y="2731697"/>
                  </a:lnTo>
                  <a:lnTo>
                    <a:pt x="1780309" y="2677582"/>
                  </a:lnTo>
                  <a:cubicBezTo>
                    <a:pt x="1772233" y="2635071"/>
                    <a:pt x="1766680" y="2592036"/>
                    <a:pt x="1763714" y="2548721"/>
                  </a:cubicBezTo>
                  <a:lnTo>
                    <a:pt x="1762206" y="2474415"/>
                  </a:lnTo>
                  <a:lnTo>
                    <a:pt x="1761570" y="2476176"/>
                  </a:lnTo>
                  <a:cubicBezTo>
                    <a:pt x="1761570" y="2158582"/>
                    <a:pt x="1445256" y="2084621"/>
                    <a:pt x="1300099" y="2230367"/>
                  </a:cubicBezTo>
                  <a:lnTo>
                    <a:pt x="1301536" y="2226379"/>
                  </a:lnTo>
                  <a:lnTo>
                    <a:pt x="1226842" y="2295481"/>
                  </a:lnTo>
                  <a:cubicBezTo>
                    <a:pt x="1009992" y="2459299"/>
                    <a:pt x="707600" y="2486586"/>
                    <a:pt x="457569" y="2341603"/>
                  </a:cubicBezTo>
                  <a:cubicBezTo>
                    <a:pt x="122029" y="2148292"/>
                    <a:pt x="9461" y="1720402"/>
                    <a:pt x="202126" y="1385910"/>
                  </a:cubicBezTo>
                  <a:cubicBezTo>
                    <a:pt x="394791" y="1049245"/>
                    <a:pt x="821251" y="936300"/>
                    <a:pt x="1156791" y="1129610"/>
                  </a:cubicBezTo>
                  <a:cubicBezTo>
                    <a:pt x="1323478" y="1226266"/>
                    <a:pt x="1435505" y="1381566"/>
                    <a:pt x="1481507" y="1554785"/>
                  </a:cubicBezTo>
                  <a:lnTo>
                    <a:pt x="1501037" y="1672836"/>
                  </a:lnTo>
                  <a:lnTo>
                    <a:pt x="1501193" y="1672405"/>
                  </a:lnTo>
                  <a:cubicBezTo>
                    <a:pt x="1501586" y="1671313"/>
                    <a:pt x="1501586" y="1671313"/>
                    <a:pt x="1501586" y="1671313"/>
                  </a:cubicBezTo>
                  <a:cubicBezTo>
                    <a:pt x="1521085" y="1877967"/>
                    <a:pt x="1809233" y="2023713"/>
                    <a:pt x="2012887" y="1780078"/>
                  </a:cubicBezTo>
                  <a:lnTo>
                    <a:pt x="2011837" y="1782988"/>
                  </a:lnTo>
                  <a:lnTo>
                    <a:pt x="2034232" y="1754896"/>
                  </a:lnTo>
                  <a:cubicBezTo>
                    <a:pt x="2081692" y="1701181"/>
                    <a:pt x="2133842" y="1653055"/>
                    <a:pt x="2189689" y="1610776"/>
                  </a:cubicBezTo>
                  <a:lnTo>
                    <a:pt x="2236587" y="1578757"/>
                  </a:lnTo>
                  <a:lnTo>
                    <a:pt x="2234869" y="1579238"/>
                  </a:lnTo>
                  <a:cubicBezTo>
                    <a:pt x="2516465" y="1387744"/>
                    <a:pt x="2367002" y="1100504"/>
                    <a:pt x="2200211" y="1067863"/>
                  </a:cubicBezTo>
                  <a:lnTo>
                    <a:pt x="2204029" y="1066800"/>
                  </a:lnTo>
                  <a:lnTo>
                    <a:pt x="2133161" y="1050616"/>
                  </a:lnTo>
                  <a:cubicBezTo>
                    <a:pt x="2099187" y="1039205"/>
                    <a:pt x="2065834" y="1024200"/>
                    <a:pt x="2033599" y="1005461"/>
                  </a:cubicBezTo>
                  <a:cubicBezTo>
                    <a:pt x="1777886" y="855548"/>
                    <a:pt x="1689036" y="527476"/>
                    <a:pt x="1838564" y="268929"/>
                  </a:cubicBezTo>
                  <a:cubicBezTo>
                    <a:pt x="1930664" y="107337"/>
                    <a:pt x="2093871" y="12792"/>
                    <a:pt x="2266284" y="120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80C6E845-30DD-8146-A5D1-5E245A06246D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3838022" y="3569752"/>
              <a:ext cx="1164596" cy="1170236"/>
            </a:xfrm>
            <a:custGeom>
              <a:avLst/>
              <a:gdLst>
                <a:gd name="T0" fmla="*/ 170 w 606"/>
                <a:gd name="T1" fmla="*/ 533 h 606"/>
                <a:gd name="T2" fmla="*/ 73 w 606"/>
                <a:gd name="T3" fmla="*/ 170 h 606"/>
                <a:gd name="T4" fmla="*/ 436 w 606"/>
                <a:gd name="T5" fmla="*/ 73 h 606"/>
                <a:gd name="T6" fmla="*/ 533 w 606"/>
                <a:gd name="T7" fmla="*/ 436 h 606"/>
                <a:gd name="T8" fmla="*/ 170 w 606"/>
                <a:gd name="T9" fmla="*/ 53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170" y="533"/>
                  </a:moveTo>
                  <a:cubicBezTo>
                    <a:pt x="43" y="459"/>
                    <a:pt x="0" y="297"/>
                    <a:pt x="73" y="170"/>
                  </a:cubicBezTo>
                  <a:cubicBezTo>
                    <a:pt x="147" y="43"/>
                    <a:pt x="309" y="0"/>
                    <a:pt x="436" y="73"/>
                  </a:cubicBezTo>
                  <a:cubicBezTo>
                    <a:pt x="563" y="147"/>
                    <a:pt x="606" y="309"/>
                    <a:pt x="533" y="436"/>
                  </a:cubicBezTo>
                  <a:cubicBezTo>
                    <a:pt x="460" y="563"/>
                    <a:pt x="297" y="606"/>
                    <a:pt x="170" y="5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869C8FFE-80F6-8349-AAD4-6F20FF5B182B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3995076" y="2024493"/>
              <a:ext cx="853004" cy="857233"/>
            </a:xfrm>
            <a:custGeom>
              <a:avLst/>
              <a:gdLst>
                <a:gd name="T0" fmla="*/ 125 w 444"/>
                <a:gd name="T1" fmla="*/ 391 h 444"/>
                <a:gd name="T2" fmla="*/ 54 w 444"/>
                <a:gd name="T3" fmla="*/ 125 h 444"/>
                <a:gd name="T4" fmla="*/ 320 w 444"/>
                <a:gd name="T5" fmla="*/ 54 h 444"/>
                <a:gd name="T6" fmla="*/ 391 w 444"/>
                <a:gd name="T7" fmla="*/ 320 h 444"/>
                <a:gd name="T8" fmla="*/ 125 w 444"/>
                <a:gd name="T9" fmla="*/ 39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444">
                  <a:moveTo>
                    <a:pt x="125" y="391"/>
                  </a:moveTo>
                  <a:cubicBezTo>
                    <a:pt x="32" y="337"/>
                    <a:pt x="0" y="218"/>
                    <a:pt x="54" y="125"/>
                  </a:cubicBezTo>
                  <a:cubicBezTo>
                    <a:pt x="108" y="32"/>
                    <a:pt x="227" y="0"/>
                    <a:pt x="320" y="54"/>
                  </a:cubicBezTo>
                  <a:cubicBezTo>
                    <a:pt x="413" y="108"/>
                    <a:pt x="444" y="227"/>
                    <a:pt x="391" y="320"/>
                  </a:cubicBezTo>
                  <a:cubicBezTo>
                    <a:pt x="337" y="413"/>
                    <a:pt x="218" y="444"/>
                    <a:pt x="125" y="391"/>
                  </a:cubicBezTo>
                  <a:close/>
                </a:path>
              </a:pathLst>
            </a:custGeom>
            <a:solidFill>
              <a:srgbClr val="29557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F51C47C7-C5B1-864F-B93B-3C1203F076BF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7081922" y="3674725"/>
              <a:ext cx="1047573" cy="1047573"/>
            </a:xfrm>
            <a:custGeom>
              <a:avLst/>
              <a:gdLst>
                <a:gd name="T0" fmla="*/ 153 w 544"/>
                <a:gd name="T1" fmla="*/ 477 h 543"/>
                <a:gd name="T2" fmla="*/ 66 w 544"/>
                <a:gd name="T3" fmla="*/ 152 h 543"/>
                <a:gd name="T4" fmla="*/ 391 w 544"/>
                <a:gd name="T5" fmla="*/ 65 h 543"/>
                <a:gd name="T6" fmla="*/ 478 w 544"/>
                <a:gd name="T7" fmla="*/ 391 h 543"/>
                <a:gd name="T8" fmla="*/ 153 w 544"/>
                <a:gd name="T9" fmla="*/ 47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543">
                  <a:moveTo>
                    <a:pt x="153" y="477"/>
                  </a:moveTo>
                  <a:cubicBezTo>
                    <a:pt x="39" y="412"/>
                    <a:pt x="0" y="266"/>
                    <a:pt x="66" y="152"/>
                  </a:cubicBezTo>
                  <a:cubicBezTo>
                    <a:pt x="132" y="39"/>
                    <a:pt x="278" y="0"/>
                    <a:pt x="391" y="65"/>
                  </a:cubicBezTo>
                  <a:cubicBezTo>
                    <a:pt x="505" y="131"/>
                    <a:pt x="544" y="277"/>
                    <a:pt x="478" y="391"/>
                  </a:cubicBezTo>
                  <a:cubicBezTo>
                    <a:pt x="412" y="504"/>
                    <a:pt x="267" y="543"/>
                    <a:pt x="153" y="4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CBE3211F-C00A-9C4F-B070-23EFB2FCF2FB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5154510" y="4490121"/>
              <a:ext cx="1528356" cy="1535406"/>
            </a:xfrm>
            <a:custGeom>
              <a:avLst/>
              <a:gdLst>
                <a:gd name="T0" fmla="*/ 223 w 795"/>
                <a:gd name="T1" fmla="*/ 700 h 796"/>
                <a:gd name="T2" fmla="*/ 96 w 795"/>
                <a:gd name="T3" fmla="*/ 224 h 796"/>
                <a:gd name="T4" fmla="*/ 572 w 795"/>
                <a:gd name="T5" fmla="*/ 97 h 796"/>
                <a:gd name="T6" fmla="*/ 699 w 795"/>
                <a:gd name="T7" fmla="*/ 573 h 796"/>
                <a:gd name="T8" fmla="*/ 223 w 795"/>
                <a:gd name="T9" fmla="*/ 70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5" h="796">
                  <a:moveTo>
                    <a:pt x="223" y="700"/>
                  </a:moveTo>
                  <a:cubicBezTo>
                    <a:pt x="57" y="603"/>
                    <a:pt x="0" y="390"/>
                    <a:pt x="96" y="224"/>
                  </a:cubicBezTo>
                  <a:cubicBezTo>
                    <a:pt x="193" y="57"/>
                    <a:pt x="406" y="0"/>
                    <a:pt x="572" y="97"/>
                  </a:cubicBezTo>
                  <a:cubicBezTo>
                    <a:pt x="739" y="193"/>
                    <a:pt x="795" y="406"/>
                    <a:pt x="699" y="573"/>
                  </a:cubicBezTo>
                  <a:cubicBezTo>
                    <a:pt x="603" y="739"/>
                    <a:pt x="390" y="796"/>
                    <a:pt x="223" y="700"/>
                  </a:cubicBezTo>
                  <a:close/>
                </a:path>
              </a:pathLst>
            </a:custGeom>
            <a:solidFill>
              <a:srgbClr val="29557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C13CC61-1883-CC4F-BD45-B34D4C618820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7281334" y="1889735"/>
              <a:ext cx="1143448" cy="1147677"/>
            </a:xfrm>
            <a:custGeom>
              <a:avLst/>
              <a:gdLst>
                <a:gd name="T0" fmla="*/ 167 w 595"/>
                <a:gd name="T1" fmla="*/ 523 h 595"/>
                <a:gd name="T2" fmla="*/ 72 w 595"/>
                <a:gd name="T3" fmla="*/ 167 h 595"/>
                <a:gd name="T4" fmla="*/ 428 w 595"/>
                <a:gd name="T5" fmla="*/ 72 h 595"/>
                <a:gd name="T6" fmla="*/ 523 w 595"/>
                <a:gd name="T7" fmla="*/ 428 h 595"/>
                <a:gd name="T8" fmla="*/ 167 w 595"/>
                <a:gd name="T9" fmla="*/ 52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5">
                  <a:moveTo>
                    <a:pt x="167" y="523"/>
                  </a:moveTo>
                  <a:cubicBezTo>
                    <a:pt x="43" y="451"/>
                    <a:pt x="0" y="291"/>
                    <a:pt x="72" y="167"/>
                  </a:cubicBezTo>
                  <a:cubicBezTo>
                    <a:pt x="144" y="42"/>
                    <a:pt x="304" y="0"/>
                    <a:pt x="428" y="72"/>
                  </a:cubicBezTo>
                  <a:cubicBezTo>
                    <a:pt x="553" y="144"/>
                    <a:pt x="595" y="303"/>
                    <a:pt x="523" y="428"/>
                  </a:cubicBezTo>
                  <a:cubicBezTo>
                    <a:pt x="451" y="552"/>
                    <a:pt x="292" y="595"/>
                    <a:pt x="167" y="523"/>
                  </a:cubicBezTo>
                  <a:close/>
                </a:path>
              </a:pathLst>
            </a:custGeom>
            <a:solidFill>
              <a:srgbClr val="29557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CE72C23D-4EDC-304A-BF1E-5A6E3E3951D9}"/>
                </a:ext>
              </a:extLst>
            </p:cNvPr>
            <p:cNvSpPr>
              <a:spLocks/>
            </p:cNvSpPr>
            <p:nvPr/>
          </p:nvSpPr>
          <p:spPr bwMode="auto">
            <a:xfrm rot="18522131">
              <a:off x="5158634" y="2252334"/>
              <a:ext cx="1804701" cy="1808931"/>
            </a:xfrm>
            <a:custGeom>
              <a:avLst/>
              <a:gdLst>
                <a:gd name="T0" fmla="*/ 263 w 938"/>
                <a:gd name="T1" fmla="*/ 825 h 938"/>
                <a:gd name="T2" fmla="*/ 113 w 938"/>
                <a:gd name="T3" fmla="*/ 264 h 938"/>
                <a:gd name="T4" fmla="*/ 674 w 938"/>
                <a:gd name="T5" fmla="*/ 114 h 938"/>
                <a:gd name="T6" fmla="*/ 824 w 938"/>
                <a:gd name="T7" fmla="*/ 675 h 938"/>
                <a:gd name="T8" fmla="*/ 263 w 938"/>
                <a:gd name="T9" fmla="*/ 825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938">
                  <a:moveTo>
                    <a:pt x="263" y="825"/>
                  </a:moveTo>
                  <a:cubicBezTo>
                    <a:pt x="67" y="711"/>
                    <a:pt x="0" y="460"/>
                    <a:pt x="113" y="264"/>
                  </a:cubicBezTo>
                  <a:cubicBezTo>
                    <a:pt x="227" y="68"/>
                    <a:pt x="478" y="0"/>
                    <a:pt x="674" y="114"/>
                  </a:cubicBezTo>
                  <a:cubicBezTo>
                    <a:pt x="871" y="228"/>
                    <a:pt x="938" y="479"/>
                    <a:pt x="824" y="675"/>
                  </a:cubicBezTo>
                  <a:cubicBezTo>
                    <a:pt x="711" y="871"/>
                    <a:pt x="459" y="938"/>
                    <a:pt x="263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defRPr/>
              </a:pPr>
              <a:endParaRPr lang="en-US" sz="788">
                <a:solidFill>
                  <a:srgbClr val="1A9988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CAEDA6C-4709-F941-BD8D-151A505EB0A8}"/>
                </a:ext>
              </a:extLst>
            </p:cNvPr>
            <p:cNvGrpSpPr/>
            <p:nvPr/>
          </p:nvGrpSpPr>
          <p:grpSpPr>
            <a:xfrm>
              <a:off x="4211926" y="3951605"/>
              <a:ext cx="416787" cy="406528"/>
              <a:chOff x="884119" y="835427"/>
              <a:chExt cx="263046" cy="256571"/>
            </a:xfrm>
            <a:solidFill>
              <a:schemeClr val="bg1"/>
            </a:solidFill>
          </p:grpSpPr>
          <p:sp>
            <p:nvSpPr>
              <p:cNvPr id="81" name="Shape 10515">
                <a:extLst>
                  <a:ext uri="{FF2B5EF4-FFF2-40B4-BE49-F238E27FC236}">
                    <a16:creationId xmlns:a16="http://schemas.microsoft.com/office/drawing/2014/main" id="{7EAF6E48-45BE-4343-A2C6-D2E192ABB4E9}"/>
                  </a:ext>
                </a:extLst>
              </p:cNvPr>
              <p:cNvSpPr/>
              <p:nvPr/>
            </p:nvSpPr>
            <p:spPr>
              <a:xfrm>
                <a:off x="884119" y="935440"/>
                <a:ext cx="46302" cy="136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82" name="Shape 10516">
                <a:extLst>
                  <a:ext uri="{FF2B5EF4-FFF2-40B4-BE49-F238E27FC236}">
                    <a16:creationId xmlns:a16="http://schemas.microsoft.com/office/drawing/2014/main" id="{562D4C11-C3CA-5844-9DFC-02475C3E09D4}"/>
                  </a:ext>
                </a:extLst>
              </p:cNvPr>
              <p:cNvSpPr/>
              <p:nvPr/>
            </p:nvSpPr>
            <p:spPr>
              <a:xfrm>
                <a:off x="950794" y="835427"/>
                <a:ext cx="196371" cy="256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586" extrusionOk="0">
                    <a:moveTo>
                      <a:pt x="11717" y="14039"/>
                    </a:moveTo>
                    <a:cubicBezTo>
                      <a:pt x="9702" y="15584"/>
                      <a:pt x="6428" y="15588"/>
                      <a:pt x="4408" y="14039"/>
                    </a:cubicBezTo>
                    <a:cubicBezTo>
                      <a:pt x="2391" y="12497"/>
                      <a:pt x="2397" y="9988"/>
                      <a:pt x="4414" y="8439"/>
                    </a:cubicBezTo>
                    <a:cubicBezTo>
                      <a:pt x="6422" y="6895"/>
                      <a:pt x="9702" y="6891"/>
                      <a:pt x="11717" y="8439"/>
                    </a:cubicBezTo>
                    <a:cubicBezTo>
                      <a:pt x="13731" y="9988"/>
                      <a:pt x="13737" y="12492"/>
                      <a:pt x="11717" y="14039"/>
                    </a:cubicBezTo>
                    <a:close/>
                    <a:moveTo>
                      <a:pt x="21558" y="19386"/>
                    </a:moveTo>
                    <a:lnTo>
                      <a:pt x="15491" y="14738"/>
                    </a:lnTo>
                    <a:lnTo>
                      <a:pt x="14708" y="15104"/>
                    </a:lnTo>
                    <a:lnTo>
                      <a:pt x="13513" y="14216"/>
                    </a:lnTo>
                    <a:cubicBezTo>
                      <a:pt x="15377" y="12209"/>
                      <a:pt x="15154" y="9409"/>
                      <a:pt x="12808" y="7607"/>
                    </a:cubicBezTo>
                    <a:cubicBezTo>
                      <a:pt x="12645" y="7487"/>
                      <a:pt x="12464" y="7390"/>
                      <a:pt x="12289" y="7283"/>
                    </a:cubicBezTo>
                    <a:lnTo>
                      <a:pt x="12289" y="0"/>
                    </a:lnTo>
                    <a:lnTo>
                      <a:pt x="7215" y="0"/>
                    </a:lnTo>
                    <a:lnTo>
                      <a:pt x="7215" y="6160"/>
                    </a:lnTo>
                    <a:cubicBezTo>
                      <a:pt x="6471" y="6235"/>
                      <a:pt x="5753" y="6401"/>
                      <a:pt x="5077" y="6659"/>
                    </a:cubicBezTo>
                    <a:lnTo>
                      <a:pt x="5077" y="4788"/>
                    </a:lnTo>
                    <a:lnTo>
                      <a:pt x="0" y="4788"/>
                    </a:lnTo>
                    <a:lnTo>
                      <a:pt x="0" y="20191"/>
                    </a:lnTo>
                    <a:lnTo>
                      <a:pt x="5071" y="20191"/>
                    </a:lnTo>
                    <a:lnTo>
                      <a:pt x="5071" y="15819"/>
                    </a:lnTo>
                    <a:cubicBezTo>
                      <a:pt x="5753" y="16082"/>
                      <a:pt x="6471" y="16249"/>
                      <a:pt x="7215" y="16318"/>
                    </a:cubicBezTo>
                    <a:lnTo>
                      <a:pt x="7215" y="20191"/>
                    </a:lnTo>
                    <a:lnTo>
                      <a:pt x="12289" y="20191"/>
                    </a:lnTo>
                    <a:lnTo>
                      <a:pt x="12289" y="15666"/>
                    </a:lnTo>
                    <a:lnTo>
                      <a:pt x="13073" y="16245"/>
                    </a:lnTo>
                    <a:lnTo>
                      <a:pt x="12621" y="16938"/>
                    </a:lnTo>
                    <a:lnTo>
                      <a:pt x="18687" y="21586"/>
                    </a:lnTo>
                    <a:cubicBezTo>
                      <a:pt x="18687" y="21586"/>
                      <a:pt x="20008" y="21600"/>
                      <a:pt x="20804" y="20902"/>
                    </a:cubicBezTo>
                    <a:cubicBezTo>
                      <a:pt x="21600" y="20205"/>
                      <a:pt x="21558" y="19386"/>
                      <a:pt x="21558" y="1938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E39EFCA-8FCC-8347-8BA6-9DD3FBA8C9E0}"/>
                </a:ext>
              </a:extLst>
            </p:cNvPr>
            <p:cNvGrpSpPr/>
            <p:nvPr/>
          </p:nvGrpSpPr>
          <p:grpSpPr>
            <a:xfrm>
              <a:off x="4265745" y="2268914"/>
              <a:ext cx="311668" cy="368392"/>
              <a:chOff x="3093919" y="1968902"/>
              <a:chExt cx="235465" cy="278319"/>
            </a:xfrm>
            <a:solidFill>
              <a:schemeClr val="bg1"/>
            </a:solidFill>
          </p:grpSpPr>
          <p:sp>
            <p:nvSpPr>
              <p:cNvPr id="79" name="Shape 10569">
                <a:extLst>
                  <a:ext uri="{FF2B5EF4-FFF2-40B4-BE49-F238E27FC236}">
                    <a16:creationId xmlns:a16="http://schemas.microsoft.com/office/drawing/2014/main" id="{E0E17DBA-5D06-5040-B0EB-DD8CB185E490}"/>
                  </a:ext>
                </a:extLst>
              </p:cNvPr>
              <p:cNvSpPr/>
              <p:nvPr/>
            </p:nvSpPr>
            <p:spPr>
              <a:xfrm>
                <a:off x="3093919" y="2011765"/>
                <a:ext cx="235465" cy="235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10" y="10000"/>
                    </a:moveTo>
                    <a:cubicBezTo>
                      <a:pt x="18142" y="9593"/>
                      <a:pt x="17673" y="7797"/>
                      <a:pt x="18019" y="7215"/>
                    </a:cubicBezTo>
                    <a:cubicBezTo>
                      <a:pt x="18231" y="6870"/>
                      <a:pt x="18772" y="6563"/>
                      <a:pt x="19174" y="6375"/>
                    </a:cubicBezTo>
                    <a:cubicBezTo>
                      <a:pt x="19870" y="7695"/>
                      <a:pt x="20272" y="9202"/>
                      <a:pt x="20272" y="10796"/>
                    </a:cubicBezTo>
                    <a:cubicBezTo>
                      <a:pt x="20272" y="11275"/>
                      <a:pt x="20227" y="11739"/>
                      <a:pt x="20155" y="12203"/>
                    </a:cubicBezTo>
                    <a:cubicBezTo>
                      <a:pt x="19954" y="11387"/>
                      <a:pt x="19559" y="10603"/>
                      <a:pt x="18710" y="10000"/>
                    </a:cubicBezTo>
                    <a:close/>
                    <a:moveTo>
                      <a:pt x="10797" y="0"/>
                    </a:moveTo>
                    <a:cubicBezTo>
                      <a:pt x="10011" y="0"/>
                      <a:pt x="9247" y="88"/>
                      <a:pt x="8505" y="251"/>
                    </a:cubicBezTo>
                    <a:cubicBezTo>
                      <a:pt x="8622" y="439"/>
                      <a:pt x="8733" y="630"/>
                      <a:pt x="8839" y="803"/>
                    </a:cubicBezTo>
                    <a:cubicBezTo>
                      <a:pt x="10339" y="500"/>
                      <a:pt x="11115" y="919"/>
                      <a:pt x="11511" y="1355"/>
                    </a:cubicBezTo>
                    <a:cubicBezTo>
                      <a:pt x="11839" y="1378"/>
                      <a:pt x="12164" y="1416"/>
                      <a:pt x="12482" y="1478"/>
                    </a:cubicBezTo>
                    <a:cubicBezTo>
                      <a:pt x="12643" y="2475"/>
                      <a:pt x="12978" y="3847"/>
                      <a:pt x="13618" y="4205"/>
                    </a:cubicBezTo>
                    <a:cubicBezTo>
                      <a:pt x="14667" y="4785"/>
                      <a:pt x="15933" y="6062"/>
                      <a:pt x="16402" y="6291"/>
                    </a:cubicBezTo>
                    <a:cubicBezTo>
                      <a:pt x="16865" y="6519"/>
                      <a:pt x="17439" y="8493"/>
                      <a:pt x="17328" y="9301"/>
                    </a:cubicBezTo>
                    <a:cubicBezTo>
                      <a:pt x="17210" y="10117"/>
                      <a:pt x="15822" y="11036"/>
                      <a:pt x="16168" y="11852"/>
                    </a:cubicBezTo>
                    <a:cubicBezTo>
                      <a:pt x="16514" y="12666"/>
                      <a:pt x="15939" y="13590"/>
                      <a:pt x="15939" y="13590"/>
                    </a:cubicBezTo>
                    <a:cubicBezTo>
                      <a:pt x="15939" y="13590"/>
                      <a:pt x="15359" y="16252"/>
                      <a:pt x="15008" y="16603"/>
                    </a:cubicBezTo>
                    <a:cubicBezTo>
                      <a:pt x="14667" y="16949"/>
                      <a:pt x="12577" y="17873"/>
                      <a:pt x="13039" y="18450"/>
                    </a:cubicBezTo>
                    <a:cubicBezTo>
                      <a:pt x="13502" y="19035"/>
                      <a:pt x="14896" y="18337"/>
                      <a:pt x="16285" y="17991"/>
                    </a:cubicBezTo>
                    <a:cubicBezTo>
                      <a:pt x="16625" y="17908"/>
                      <a:pt x="16965" y="17797"/>
                      <a:pt x="17294" y="17679"/>
                    </a:cubicBezTo>
                    <a:cubicBezTo>
                      <a:pt x="15599" y="19281"/>
                      <a:pt x="13318" y="20274"/>
                      <a:pt x="10802" y="20274"/>
                    </a:cubicBezTo>
                    <a:cubicBezTo>
                      <a:pt x="8989" y="20274"/>
                      <a:pt x="7300" y="19755"/>
                      <a:pt x="5861" y="18867"/>
                    </a:cubicBezTo>
                    <a:cubicBezTo>
                      <a:pt x="7150" y="18877"/>
                      <a:pt x="4897" y="16893"/>
                      <a:pt x="6453" y="16592"/>
                    </a:cubicBezTo>
                    <a:cubicBezTo>
                      <a:pt x="8087" y="16267"/>
                      <a:pt x="8773" y="14400"/>
                      <a:pt x="8248" y="14427"/>
                    </a:cubicBezTo>
                    <a:cubicBezTo>
                      <a:pt x="7724" y="14456"/>
                      <a:pt x="6732" y="14160"/>
                      <a:pt x="6035" y="13279"/>
                    </a:cubicBezTo>
                    <a:cubicBezTo>
                      <a:pt x="5331" y="12397"/>
                      <a:pt x="4725" y="12593"/>
                      <a:pt x="3999" y="12733"/>
                    </a:cubicBezTo>
                    <a:cubicBezTo>
                      <a:pt x="3368" y="12861"/>
                      <a:pt x="2593" y="14685"/>
                      <a:pt x="2399" y="15164"/>
                    </a:cubicBezTo>
                    <a:cubicBezTo>
                      <a:pt x="1907" y="14222"/>
                      <a:pt x="1573" y="13190"/>
                      <a:pt x="1422" y="12095"/>
                    </a:cubicBezTo>
                    <a:cubicBezTo>
                      <a:pt x="2226" y="11677"/>
                      <a:pt x="3531" y="10968"/>
                      <a:pt x="4005" y="10580"/>
                    </a:cubicBezTo>
                    <a:cubicBezTo>
                      <a:pt x="4702" y="10000"/>
                      <a:pt x="3771" y="9771"/>
                      <a:pt x="3658" y="9418"/>
                    </a:cubicBezTo>
                    <a:cubicBezTo>
                      <a:pt x="3574" y="9169"/>
                      <a:pt x="3608" y="8678"/>
                      <a:pt x="3637" y="8125"/>
                    </a:cubicBezTo>
                    <a:cubicBezTo>
                      <a:pt x="3079" y="8013"/>
                      <a:pt x="2632" y="7747"/>
                      <a:pt x="2364" y="7300"/>
                    </a:cubicBezTo>
                    <a:cubicBezTo>
                      <a:pt x="2230" y="7083"/>
                      <a:pt x="2103" y="6765"/>
                      <a:pt x="2103" y="6352"/>
                    </a:cubicBezTo>
                    <a:cubicBezTo>
                      <a:pt x="2103" y="5839"/>
                      <a:pt x="2321" y="5175"/>
                      <a:pt x="2962" y="4372"/>
                    </a:cubicBezTo>
                    <a:cubicBezTo>
                      <a:pt x="2850" y="4194"/>
                      <a:pt x="2727" y="3994"/>
                      <a:pt x="2605" y="3786"/>
                    </a:cubicBezTo>
                    <a:cubicBezTo>
                      <a:pt x="986" y="5677"/>
                      <a:pt x="0" y="8120"/>
                      <a:pt x="0" y="10796"/>
                    </a:cubicBezTo>
                    <a:cubicBezTo>
                      <a:pt x="0" y="16754"/>
                      <a:pt x="4847" y="21600"/>
                      <a:pt x="10797" y="21600"/>
                    </a:cubicBezTo>
                    <a:cubicBezTo>
                      <a:pt x="16753" y="21600"/>
                      <a:pt x="21600" y="16754"/>
                      <a:pt x="21600" y="10796"/>
                    </a:cubicBezTo>
                    <a:cubicBezTo>
                      <a:pt x="21600" y="4840"/>
                      <a:pt x="16753" y="0"/>
                      <a:pt x="10797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80" name="Shape 10570">
                <a:extLst>
                  <a:ext uri="{FF2B5EF4-FFF2-40B4-BE49-F238E27FC236}">
                    <a16:creationId xmlns:a16="http://schemas.microsoft.com/office/drawing/2014/main" id="{ECA686EF-44B6-DB4A-A1C0-FAB73A7E414C}"/>
                  </a:ext>
                </a:extLst>
              </p:cNvPr>
              <p:cNvSpPr/>
              <p:nvPr/>
            </p:nvSpPr>
            <p:spPr>
              <a:xfrm>
                <a:off x="3093919" y="1968902"/>
                <a:ext cx="124343" cy="164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9" h="21161" extrusionOk="0">
                    <a:moveTo>
                      <a:pt x="3367" y="5951"/>
                    </a:moveTo>
                    <a:lnTo>
                      <a:pt x="7933" y="11671"/>
                    </a:lnTo>
                    <a:cubicBezTo>
                      <a:pt x="6279" y="12871"/>
                      <a:pt x="5445" y="14036"/>
                      <a:pt x="5969" y="14700"/>
                    </a:cubicBezTo>
                    <a:cubicBezTo>
                      <a:pt x="6710" y="15616"/>
                      <a:pt x="9764" y="15224"/>
                      <a:pt x="13088" y="13881"/>
                    </a:cubicBezTo>
                    <a:lnTo>
                      <a:pt x="18910" y="21161"/>
                    </a:lnTo>
                    <a:lnTo>
                      <a:pt x="21039" y="20177"/>
                    </a:lnTo>
                    <a:lnTo>
                      <a:pt x="15217" y="12903"/>
                    </a:lnTo>
                    <a:cubicBezTo>
                      <a:pt x="18315" y="11287"/>
                      <a:pt x="20167" y="9396"/>
                      <a:pt x="19445" y="8483"/>
                    </a:cubicBezTo>
                    <a:cubicBezTo>
                      <a:pt x="18922" y="7827"/>
                      <a:pt x="17172" y="7851"/>
                      <a:pt x="14992" y="8413"/>
                    </a:cubicBezTo>
                    <a:lnTo>
                      <a:pt x="10423" y="2701"/>
                    </a:lnTo>
                    <a:cubicBezTo>
                      <a:pt x="11544" y="1781"/>
                      <a:pt x="12079" y="937"/>
                      <a:pt x="11679" y="429"/>
                    </a:cubicBezTo>
                    <a:cubicBezTo>
                      <a:pt x="10977" y="-439"/>
                      <a:pt x="7833" y="53"/>
                      <a:pt x="4652" y="1524"/>
                    </a:cubicBezTo>
                    <a:cubicBezTo>
                      <a:pt x="1463" y="2990"/>
                      <a:pt x="-561" y="4889"/>
                      <a:pt x="138" y="5757"/>
                    </a:cubicBezTo>
                    <a:cubicBezTo>
                      <a:pt x="539" y="6257"/>
                      <a:pt x="1784" y="6286"/>
                      <a:pt x="3367" y="595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sp>
          <p:nvSpPr>
            <p:cNvPr id="43" name="Shape 10611">
              <a:extLst>
                <a:ext uri="{FF2B5EF4-FFF2-40B4-BE49-F238E27FC236}">
                  <a16:creationId xmlns:a16="http://schemas.microsoft.com/office/drawing/2014/main" id="{22918969-B764-754E-A16A-76AC5979BB80}"/>
                </a:ext>
              </a:extLst>
            </p:cNvPr>
            <p:cNvSpPr/>
            <p:nvPr/>
          </p:nvSpPr>
          <p:spPr>
            <a:xfrm>
              <a:off x="7374541" y="4018055"/>
              <a:ext cx="462334" cy="36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extrusionOk="0">
                  <a:moveTo>
                    <a:pt x="18392" y="12247"/>
                  </a:moveTo>
                  <a:cubicBezTo>
                    <a:pt x="18376" y="12250"/>
                    <a:pt x="18358" y="12252"/>
                    <a:pt x="18344" y="12259"/>
                  </a:cubicBezTo>
                  <a:lnTo>
                    <a:pt x="17665" y="12518"/>
                  </a:lnTo>
                  <a:lnTo>
                    <a:pt x="11210" y="14974"/>
                  </a:lnTo>
                  <a:lnTo>
                    <a:pt x="11131" y="11646"/>
                  </a:lnTo>
                  <a:lnTo>
                    <a:pt x="13249" y="10708"/>
                  </a:lnTo>
                  <a:lnTo>
                    <a:pt x="18377" y="8437"/>
                  </a:lnTo>
                  <a:cubicBezTo>
                    <a:pt x="18377" y="8437"/>
                    <a:pt x="18646" y="8356"/>
                    <a:pt x="18843" y="8629"/>
                  </a:cubicBezTo>
                  <a:cubicBezTo>
                    <a:pt x="19034" y="8895"/>
                    <a:pt x="19130" y="9417"/>
                    <a:pt x="19119" y="10140"/>
                  </a:cubicBezTo>
                  <a:cubicBezTo>
                    <a:pt x="19086" y="12163"/>
                    <a:pt x="18416" y="12245"/>
                    <a:pt x="18392" y="12247"/>
                  </a:cubicBezTo>
                  <a:close/>
                  <a:moveTo>
                    <a:pt x="17896" y="16740"/>
                  </a:moveTo>
                  <a:cubicBezTo>
                    <a:pt x="17907" y="16888"/>
                    <a:pt x="17920" y="17023"/>
                    <a:pt x="17931" y="17127"/>
                  </a:cubicBezTo>
                  <a:lnTo>
                    <a:pt x="8944" y="20162"/>
                  </a:lnTo>
                  <a:lnTo>
                    <a:pt x="9021" y="16860"/>
                  </a:lnTo>
                  <a:lnTo>
                    <a:pt x="10943" y="16321"/>
                  </a:lnTo>
                  <a:lnTo>
                    <a:pt x="11227" y="16415"/>
                  </a:lnTo>
                  <a:lnTo>
                    <a:pt x="12290" y="15947"/>
                  </a:lnTo>
                  <a:lnTo>
                    <a:pt x="17194" y="14578"/>
                  </a:lnTo>
                  <a:lnTo>
                    <a:pt x="18134" y="14315"/>
                  </a:lnTo>
                  <a:cubicBezTo>
                    <a:pt x="17833" y="15060"/>
                    <a:pt x="17846" y="16082"/>
                    <a:pt x="17896" y="16740"/>
                  </a:cubicBezTo>
                  <a:close/>
                  <a:moveTo>
                    <a:pt x="8550" y="20158"/>
                  </a:moveTo>
                  <a:lnTo>
                    <a:pt x="1416" y="17444"/>
                  </a:lnTo>
                  <a:cubicBezTo>
                    <a:pt x="1403" y="17436"/>
                    <a:pt x="1385" y="17435"/>
                    <a:pt x="1371" y="17432"/>
                  </a:cubicBezTo>
                  <a:cubicBezTo>
                    <a:pt x="1342" y="17430"/>
                    <a:pt x="672" y="17347"/>
                    <a:pt x="640" y="15325"/>
                  </a:cubicBezTo>
                  <a:cubicBezTo>
                    <a:pt x="629" y="14601"/>
                    <a:pt x="723" y="14078"/>
                    <a:pt x="915" y="13814"/>
                  </a:cubicBezTo>
                  <a:cubicBezTo>
                    <a:pt x="1038" y="13643"/>
                    <a:pt x="1180" y="13609"/>
                    <a:pt x="1280" y="13609"/>
                  </a:cubicBezTo>
                  <a:cubicBezTo>
                    <a:pt x="1331" y="13609"/>
                    <a:pt x="1369" y="13620"/>
                    <a:pt x="1371" y="13620"/>
                  </a:cubicBezTo>
                  <a:lnTo>
                    <a:pt x="8628" y="16831"/>
                  </a:lnTo>
                  <a:cubicBezTo>
                    <a:pt x="8628" y="16831"/>
                    <a:pt x="8550" y="20158"/>
                    <a:pt x="8550" y="20158"/>
                  </a:cubicBezTo>
                  <a:close/>
                  <a:moveTo>
                    <a:pt x="1259" y="4955"/>
                  </a:moveTo>
                  <a:cubicBezTo>
                    <a:pt x="1248" y="4232"/>
                    <a:pt x="1342" y="3710"/>
                    <a:pt x="1535" y="3444"/>
                  </a:cubicBezTo>
                  <a:cubicBezTo>
                    <a:pt x="1656" y="3274"/>
                    <a:pt x="1801" y="3240"/>
                    <a:pt x="1899" y="3240"/>
                  </a:cubicBezTo>
                  <a:cubicBezTo>
                    <a:pt x="1951" y="3240"/>
                    <a:pt x="1988" y="3251"/>
                    <a:pt x="1991" y="3251"/>
                  </a:cubicBezTo>
                  <a:lnTo>
                    <a:pt x="6832" y="5392"/>
                  </a:lnTo>
                  <a:lnTo>
                    <a:pt x="9247" y="6462"/>
                  </a:lnTo>
                  <a:lnTo>
                    <a:pt x="9168" y="9789"/>
                  </a:lnTo>
                  <a:lnTo>
                    <a:pt x="2393" y="7209"/>
                  </a:lnTo>
                  <a:lnTo>
                    <a:pt x="2035" y="7074"/>
                  </a:lnTo>
                  <a:cubicBezTo>
                    <a:pt x="2022" y="7070"/>
                    <a:pt x="2003" y="7065"/>
                    <a:pt x="1990" y="7065"/>
                  </a:cubicBezTo>
                  <a:cubicBezTo>
                    <a:pt x="1961" y="7061"/>
                    <a:pt x="1293" y="6978"/>
                    <a:pt x="1259" y="4955"/>
                  </a:cubicBezTo>
                  <a:close/>
                  <a:moveTo>
                    <a:pt x="1624" y="9131"/>
                  </a:moveTo>
                  <a:lnTo>
                    <a:pt x="2564" y="9393"/>
                  </a:lnTo>
                  <a:lnTo>
                    <a:pt x="8620" y="11084"/>
                  </a:lnTo>
                  <a:lnTo>
                    <a:pt x="9149" y="11234"/>
                  </a:lnTo>
                  <a:lnTo>
                    <a:pt x="10737" y="11675"/>
                  </a:lnTo>
                  <a:lnTo>
                    <a:pt x="10814" y="14978"/>
                  </a:lnTo>
                  <a:lnTo>
                    <a:pt x="2633" y="12215"/>
                  </a:lnTo>
                  <a:lnTo>
                    <a:pt x="1826" y="11942"/>
                  </a:lnTo>
                  <a:cubicBezTo>
                    <a:pt x="1839" y="11838"/>
                    <a:pt x="1850" y="11703"/>
                    <a:pt x="1863" y="11555"/>
                  </a:cubicBezTo>
                  <a:cubicBezTo>
                    <a:pt x="1911" y="10899"/>
                    <a:pt x="1924" y="9878"/>
                    <a:pt x="1624" y="9131"/>
                  </a:cubicBezTo>
                  <a:close/>
                  <a:moveTo>
                    <a:pt x="9641" y="6490"/>
                  </a:moveTo>
                  <a:lnTo>
                    <a:pt x="11506" y="5970"/>
                  </a:lnTo>
                  <a:lnTo>
                    <a:pt x="17814" y="4208"/>
                  </a:lnTo>
                  <a:lnTo>
                    <a:pt x="18754" y="3948"/>
                  </a:lnTo>
                  <a:cubicBezTo>
                    <a:pt x="18452" y="4694"/>
                    <a:pt x="18465" y="5715"/>
                    <a:pt x="18515" y="6370"/>
                  </a:cubicBezTo>
                  <a:cubicBezTo>
                    <a:pt x="18526" y="6519"/>
                    <a:pt x="18539" y="6653"/>
                    <a:pt x="18550" y="6759"/>
                  </a:cubicBezTo>
                  <a:lnTo>
                    <a:pt x="17522" y="7105"/>
                  </a:lnTo>
                  <a:lnTo>
                    <a:pt x="9563" y="9793"/>
                  </a:lnTo>
                  <a:cubicBezTo>
                    <a:pt x="9563" y="9793"/>
                    <a:pt x="9641" y="6490"/>
                    <a:pt x="9641" y="6490"/>
                  </a:cubicBezTo>
                  <a:close/>
                  <a:moveTo>
                    <a:pt x="18924" y="6525"/>
                  </a:moveTo>
                  <a:cubicBezTo>
                    <a:pt x="18841" y="5685"/>
                    <a:pt x="18829" y="4235"/>
                    <a:pt x="19405" y="3748"/>
                  </a:cubicBezTo>
                  <a:cubicBezTo>
                    <a:pt x="19414" y="3740"/>
                    <a:pt x="19422" y="3727"/>
                    <a:pt x="19432" y="3716"/>
                  </a:cubicBezTo>
                  <a:cubicBezTo>
                    <a:pt x="19902" y="3511"/>
                    <a:pt x="20228" y="3225"/>
                    <a:pt x="19972" y="2838"/>
                  </a:cubicBezTo>
                  <a:lnTo>
                    <a:pt x="13033" y="0"/>
                  </a:lnTo>
                  <a:lnTo>
                    <a:pt x="1798" y="2120"/>
                  </a:lnTo>
                  <a:cubicBezTo>
                    <a:pt x="1798" y="2120"/>
                    <a:pt x="512" y="2372"/>
                    <a:pt x="625" y="5087"/>
                  </a:cubicBezTo>
                  <a:cubicBezTo>
                    <a:pt x="688" y="6562"/>
                    <a:pt x="1029" y="7287"/>
                    <a:pt x="1328" y="7644"/>
                  </a:cubicBezTo>
                  <a:lnTo>
                    <a:pt x="406" y="8023"/>
                  </a:lnTo>
                  <a:cubicBezTo>
                    <a:pt x="151" y="8409"/>
                    <a:pt x="476" y="8694"/>
                    <a:pt x="946" y="8898"/>
                  </a:cubicBezTo>
                  <a:cubicBezTo>
                    <a:pt x="956" y="8909"/>
                    <a:pt x="962" y="8923"/>
                    <a:pt x="973" y="8931"/>
                  </a:cubicBezTo>
                  <a:cubicBezTo>
                    <a:pt x="1547" y="9419"/>
                    <a:pt x="1536" y="10867"/>
                    <a:pt x="1454" y="11710"/>
                  </a:cubicBezTo>
                  <a:cubicBezTo>
                    <a:pt x="-611" y="12504"/>
                    <a:pt x="130" y="12766"/>
                    <a:pt x="130" y="12766"/>
                  </a:cubicBezTo>
                  <a:lnTo>
                    <a:pt x="584" y="12914"/>
                  </a:lnTo>
                  <a:cubicBezTo>
                    <a:pt x="265" y="13306"/>
                    <a:pt x="-53" y="14046"/>
                    <a:pt x="8" y="15452"/>
                  </a:cubicBezTo>
                  <a:cubicBezTo>
                    <a:pt x="122" y="18167"/>
                    <a:pt x="1179" y="18355"/>
                    <a:pt x="1179" y="18355"/>
                  </a:cubicBezTo>
                  <a:lnTo>
                    <a:pt x="8532" y="21600"/>
                  </a:lnTo>
                  <a:lnTo>
                    <a:pt x="19629" y="17951"/>
                  </a:lnTo>
                  <a:cubicBezTo>
                    <a:pt x="19629" y="17951"/>
                    <a:pt x="20370" y="17689"/>
                    <a:pt x="18305" y="16892"/>
                  </a:cubicBezTo>
                  <a:cubicBezTo>
                    <a:pt x="18221" y="16054"/>
                    <a:pt x="18210" y="14604"/>
                    <a:pt x="18786" y="14115"/>
                  </a:cubicBezTo>
                  <a:cubicBezTo>
                    <a:pt x="18797" y="14106"/>
                    <a:pt x="18803" y="14095"/>
                    <a:pt x="18813" y="14083"/>
                  </a:cubicBezTo>
                  <a:cubicBezTo>
                    <a:pt x="19283" y="13878"/>
                    <a:pt x="19608" y="13593"/>
                    <a:pt x="19354" y="13208"/>
                  </a:cubicBezTo>
                  <a:lnTo>
                    <a:pt x="18871" y="13009"/>
                  </a:lnTo>
                  <a:cubicBezTo>
                    <a:pt x="19193" y="12747"/>
                    <a:pt x="19676" y="12058"/>
                    <a:pt x="19751" y="10268"/>
                  </a:cubicBezTo>
                  <a:cubicBezTo>
                    <a:pt x="19804" y="9040"/>
                    <a:pt x="19567" y="8319"/>
                    <a:pt x="19294" y="7895"/>
                  </a:cubicBezTo>
                  <a:lnTo>
                    <a:pt x="20247" y="7581"/>
                  </a:lnTo>
                  <a:cubicBezTo>
                    <a:pt x="20247" y="7581"/>
                    <a:pt x="20989" y="7322"/>
                    <a:pt x="18924" y="652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8037" tIns="8037" rIns="8037" bIns="8037" anchor="ctr"/>
            <a:lstStyle/>
            <a:p>
              <a:pPr defTabSz="9643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688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31FC1D8-A803-134C-86E4-2F58AF10F0B5}"/>
                </a:ext>
              </a:extLst>
            </p:cNvPr>
            <p:cNvGrpSpPr/>
            <p:nvPr/>
          </p:nvGrpSpPr>
          <p:grpSpPr>
            <a:xfrm>
              <a:off x="7635319" y="2245149"/>
              <a:ext cx="435475" cy="436849"/>
              <a:chOff x="334663" y="4756256"/>
              <a:chExt cx="232485" cy="233219"/>
            </a:xfrm>
            <a:solidFill>
              <a:schemeClr val="bg1"/>
            </a:solidFill>
          </p:grpSpPr>
          <p:sp>
            <p:nvSpPr>
              <p:cNvPr id="76" name="Shape 10700">
                <a:extLst>
                  <a:ext uri="{FF2B5EF4-FFF2-40B4-BE49-F238E27FC236}">
                    <a16:creationId xmlns:a16="http://schemas.microsoft.com/office/drawing/2014/main" id="{9AE806E6-3DA8-C84E-8730-26708431A01B}"/>
                  </a:ext>
                </a:extLst>
              </p:cNvPr>
              <p:cNvSpPr/>
              <p:nvPr/>
            </p:nvSpPr>
            <p:spPr>
              <a:xfrm>
                <a:off x="334663" y="4856269"/>
                <a:ext cx="232485" cy="38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600" extrusionOk="0">
                    <a:moveTo>
                      <a:pt x="21558" y="1658"/>
                    </a:moveTo>
                    <a:lnTo>
                      <a:pt x="20174" y="20808"/>
                    </a:lnTo>
                    <a:cubicBezTo>
                      <a:pt x="20137" y="21280"/>
                      <a:pt x="20052" y="21600"/>
                      <a:pt x="19958" y="21600"/>
                    </a:cubicBezTo>
                    <a:lnTo>
                      <a:pt x="19250" y="21600"/>
                    </a:lnTo>
                    <a:cubicBezTo>
                      <a:pt x="19153" y="21600"/>
                      <a:pt x="19067" y="21280"/>
                      <a:pt x="19035" y="20808"/>
                    </a:cubicBezTo>
                    <a:lnTo>
                      <a:pt x="18380" y="11679"/>
                    </a:lnTo>
                    <a:cubicBezTo>
                      <a:pt x="18314" y="10763"/>
                      <a:pt x="18253" y="9897"/>
                      <a:pt x="18201" y="9058"/>
                    </a:cubicBezTo>
                    <a:cubicBezTo>
                      <a:pt x="18139" y="9997"/>
                      <a:pt x="18074" y="10863"/>
                      <a:pt x="18013" y="11705"/>
                    </a:cubicBezTo>
                    <a:lnTo>
                      <a:pt x="17317" y="20834"/>
                    </a:lnTo>
                    <a:cubicBezTo>
                      <a:pt x="17285" y="21301"/>
                      <a:pt x="17199" y="21600"/>
                      <a:pt x="17106" y="21600"/>
                    </a:cubicBezTo>
                    <a:lnTo>
                      <a:pt x="16397" y="21600"/>
                    </a:lnTo>
                    <a:cubicBezTo>
                      <a:pt x="16300" y="21600"/>
                      <a:pt x="16211" y="21280"/>
                      <a:pt x="16178" y="20781"/>
                    </a:cubicBezTo>
                    <a:lnTo>
                      <a:pt x="14880" y="1637"/>
                    </a:lnTo>
                    <a:cubicBezTo>
                      <a:pt x="14856" y="1265"/>
                      <a:pt x="14868" y="842"/>
                      <a:pt x="14908" y="520"/>
                    </a:cubicBezTo>
                    <a:cubicBezTo>
                      <a:pt x="14953" y="199"/>
                      <a:pt x="15022" y="0"/>
                      <a:pt x="15096" y="0"/>
                    </a:cubicBezTo>
                    <a:lnTo>
                      <a:pt x="15898" y="0"/>
                    </a:lnTo>
                    <a:cubicBezTo>
                      <a:pt x="15999" y="0"/>
                      <a:pt x="16088" y="349"/>
                      <a:pt x="16117" y="842"/>
                    </a:cubicBezTo>
                    <a:lnTo>
                      <a:pt x="16687" y="10590"/>
                    </a:lnTo>
                    <a:cubicBezTo>
                      <a:pt x="16732" y="11409"/>
                      <a:pt x="16776" y="12172"/>
                      <a:pt x="16821" y="12915"/>
                    </a:cubicBezTo>
                    <a:cubicBezTo>
                      <a:pt x="16870" y="12172"/>
                      <a:pt x="16922" y="11409"/>
                      <a:pt x="16980" y="10566"/>
                    </a:cubicBezTo>
                    <a:lnTo>
                      <a:pt x="17684" y="795"/>
                    </a:lnTo>
                    <a:cubicBezTo>
                      <a:pt x="17716" y="325"/>
                      <a:pt x="17801" y="0"/>
                      <a:pt x="17895" y="0"/>
                    </a:cubicBezTo>
                    <a:lnTo>
                      <a:pt x="18554" y="0"/>
                    </a:lnTo>
                    <a:cubicBezTo>
                      <a:pt x="18652" y="0"/>
                      <a:pt x="18737" y="325"/>
                      <a:pt x="18770" y="795"/>
                    </a:cubicBezTo>
                    <a:lnTo>
                      <a:pt x="19433" y="10370"/>
                    </a:lnTo>
                    <a:cubicBezTo>
                      <a:pt x="19494" y="11233"/>
                      <a:pt x="19547" y="12028"/>
                      <a:pt x="19600" y="12792"/>
                    </a:cubicBezTo>
                    <a:cubicBezTo>
                      <a:pt x="19641" y="12075"/>
                      <a:pt x="19686" y="11309"/>
                      <a:pt x="19743" y="10443"/>
                    </a:cubicBezTo>
                    <a:lnTo>
                      <a:pt x="20357" y="819"/>
                    </a:lnTo>
                    <a:cubicBezTo>
                      <a:pt x="20386" y="325"/>
                      <a:pt x="20475" y="0"/>
                      <a:pt x="20573" y="0"/>
                    </a:cubicBezTo>
                    <a:lnTo>
                      <a:pt x="21346" y="0"/>
                    </a:lnTo>
                    <a:cubicBezTo>
                      <a:pt x="21419" y="0"/>
                      <a:pt x="21492" y="199"/>
                      <a:pt x="21533" y="520"/>
                    </a:cubicBezTo>
                    <a:cubicBezTo>
                      <a:pt x="21578" y="871"/>
                      <a:pt x="21586" y="1291"/>
                      <a:pt x="21558" y="1658"/>
                    </a:cubicBezTo>
                    <a:cubicBezTo>
                      <a:pt x="21558" y="1658"/>
                      <a:pt x="21558" y="1658"/>
                      <a:pt x="21558" y="1658"/>
                    </a:cubicBezTo>
                    <a:close/>
                    <a:moveTo>
                      <a:pt x="14123" y="1658"/>
                    </a:moveTo>
                    <a:lnTo>
                      <a:pt x="12739" y="20808"/>
                    </a:lnTo>
                    <a:cubicBezTo>
                      <a:pt x="12703" y="21280"/>
                      <a:pt x="12618" y="21600"/>
                      <a:pt x="12524" y="21600"/>
                    </a:cubicBezTo>
                    <a:lnTo>
                      <a:pt x="11811" y="21600"/>
                    </a:lnTo>
                    <a:cubicBezTo>
                      <a:pt x="11718" y="21600"/>
                      <a:pt x="11632" y="21280"/>
                      <a:pt x="11600" y="20808"/>
                    </a:cubicBezTo>
                    <a:lnTo>
                      <a:pt x="10941" y="11679"/>
                    </a:lnTo>
                    <a:cubicBezTo>
                      <a:pt x="10876" y="10763"/>
                      <a:pt x="10818" y="9897"/>
                      <a:pt x="10762" y="9058"/>
                    </a:cubicBezTo>
                    <a:cubicBezTo>
                      <a:pt x="10705" y="9997"/>
                      <a:pt x="10640" y="10863"/>
                      <a:pt x="10579" y="11705"/>
                    </a:cubicBezTo>
                    <a:lnTo>
                      <a:pt x="9883" y="20834"/>
                    </a:lnTo>
                    <a:cubicBezTo>
                      <a:pt x="9850" y="21301"/>
                      <a:pt x="9765" y="21600"/>
                      <a:pt x="9671" y="21600"/>
                    </a:cubicBezTo>
                    <a:lnTo>
                      <a:pt x="8960" y="21600"/>
                    </a:lnTo>
                    <a:cubicBezTo>
                      <a:pt x="8866" y="21600"/>
                      <a:pt x="8776" y="21280"/>
                      <a:pt x="8744" y="20781"/>
                    </a:cubicBezTo>
                    <a:lnTo>
                      <a:pt x="7445" y="1637"/>
                    </a:lnTo>
                    <a:cubicBezTo>
                      <a:pt x="7420" y="1265"/>
                      <a:pt x="7433" y="842"/>
                      <a:pt x="7474" y="520"/>
                    </a:cubicBezTo>
                    <a:cubicBezTo>
                      <a:pt x="7518" y="199"/>
                      <a:pt x="7588" y="0"/>
                      <a:pt x="7662" y="0"/>
                    </a:cubicBezTo>
                    <a:lnTo>
                      <a:pt x="8462" y="0"/>
                    </a:lnTo>
                    <a:cubicBezTo>
                      <a:pt x="8565" y="0"/>
                      <a:pt x="8650" y="349"/>
                      <a:pt x="8682" y="842"/>
                    </a:cubicBezTo>
                    <a:lnTo>
                      <a:pt x="9252" y="10590"/>
                    </a:lnTo>
                    <a:cubicBezTo>
                      <a:pt x="9297" y="11409"/>
                      <a:pt x="9342" y="12172"/>
                      <a:pt x="9387" y="12915"/>
                    </a:cubicBezTo>
                    <a:cubicBezTo>
                      <a:pt x="9436" y="12172"/>
                      <a:pt x="9488" y="11409"/>
                      <a:pt x="9545" y="10566"/>
                    </a:cubicBezTo>
                    <a:lnTo>
                      <a:pt x="10249" y="795"/>
                    </a:lnTo>
                    <a:cubicBezTo>
                      <a:pt x="10282" y="325"/>
                      <a:pt x="10367" y="0"/>
                      <a:pt x="10460" y="0"/>
                    </a:cubicBezTo>
                    <a:lnTo>
                      <a:pt x="11120" y="0"/>
                    </a:lnTo>
                    <a:cubicBezTo>
                      <a:pt x="11218" y="0"/>
                      <a:pt x="11303" y="325"/>
                      <a:pt x="11335" y="795"/>
                    </a:cubicBezTo>
                    <a:lnTo>
                      <a:pt x="12003" y="10370"/>
                    </a:lnTo>
                    <a:cubicBezTo>
                      <a:pt x="12060" y="11233"/>
                      <a:pt x="12113" y="12028"/>
                      <a:pt x="12162" y="12792"/>
                    </a:cubicBezTo>
                    <a:cubicBezTo>
                      <a:pt x="12206" y="12075"/>
                      <a:pt x="12251" y="11309"/>
                      <a:pt x="12304" y="10443"/>
                    </a:cubicBezTo>
                    <a:lnTo>
                      <a:pt x="12918" y="819"/>
                    </a:lnTo>
                    <a:cubicBezTo>
                      <a:pt x="12951" y="325"/>
                      <a:pt x="13041" y="0"/>
                      <a:pt x="13138" y="0"/>
                    </a:cubicBezTo>
                    <a:lnTo>
                      <a:pt x="13907" y="0"/>
                    </a:lnTo>
                    <a:cubicBezTo>
                      <a:pt x="13984" y="0"/>
                      <a:pt x="14058" y="199"/>
                      <a:pt x="14098" y="520"/>
                    </a:cubicBezTo>
                    <a:cubicBezTo>
                      <a:pt x="14143" y="871"/>
                      <a:pt x="14152" y="1291"/>
                      <a:pt x="14123" y="1658"/>
                    </a:cubicBezTo>
                    <a:cubicBezTo>
                      <a:pt x="14123" y="1658"/>
                      <a:pt x="14123" y="1658"/>
                      <a:pt x="14123" y="1658"/>
                    </a:cubicBezTo>
                    <a:close/>
                    <a:moveTo>
                      <a:pt x="6688" y="1658"/>
                    </a:moveTo>
                    <a:lnTo>
                      <a:pt x="5300" y="20808"/>
                    </a:lnTo>
                    <a:cubicBezTo>
                      <a:pt x="5269" y="21280"/>
                      <a:pt x="5184" y="21600"/>
                      <a:pt x="5089" y="21600"/>
                    </a:cubicBezTo>
                    <a:lnTo>
                      <a:pt x="4377" y="21600"/>
                    </a:lnTo>
                    <a:cubicBezTo>
                      <a:pt x="4283" y="21600"/>
                      <a:pt x="4198" y="21280"/>
                      <a:pt x="4165" y="20808"/>
                    </a:cubicBezTo>
                    <a:lnTo>
                      <a:pt x="3507" y="11679"/>
                    </a:lnTo>
                    <a:cubicBezTo>
                      <a:pt x="3441" y="10763"/>
                      <a:pt x="3384" y="9897"/>
                      <a:pt x="3327" y="9058"/>
                    </a:cubicBezTo>
                    <a:cubicBezTo>
                      <a:pt x="3272" y="9997"/>
                      <a:pt x="3205" y="10863"/>
                      <a:pt x="3145" y="11705"/>
                    </a:cubicBezTo>
                    <a:lnTo>
                      <a:pt x="2449" y="20834"/>
                    </a:lnTo>
                    <a:cubicBezTo>
                      <a:pt x="2416" y="21301"/>
                      <a:pt x="2330" y="21600"/>
                      <a:pt x="2237" y="21600"/>
                    </a:cubicBezTo>
                    <a:lnTo>
                      <a:pt x="1524" y="21600"/>
                    </a:lnTo>
                    <a:cubicBezTo>
                      <a:pt x="1431" y="21600"/>
                      <a:pt x="1345" y="21280"/>
                      <a:pt x="1309" y="20781"/>
                    </a:cubicBezTo>
                    <a:lnTo>
                      <a:pt x="16" y="1637"/>
                    </a:lnTo>
                    <a:cubicBezTo>
                      <a:pt x="-14" y="1265"/>
                      <a:pt x="-1" y="842"/>
                      <a:pt x="43" y="520"/>
                    </a:cubicBezTo>
                    <a:cubicBezTo>
                      <a:pt x="84" y="199"/>
                      <a:pt x="153" y="0"/>
                      <a:pt x="231" y="0"/>
                    </a:cubicBezTo>
                    <a:lnTo>
                      <a:pt x="1028" y="0"/>
                    </a:lnTo>
                    <a:cubicBezTo>
                      <a:pt x="1130" y="0"/>
                      <a:pt x="1219" y="349"/>
                      <a:pt x="1248" y="842"/>
                    </a:cubicBezTo>
                    <a:lnTo>
                      <a:pt x="1817" y="10590"/>
                    </a:lnTo>
                    <a:cubicBezTo>
                      <a:pt x="1866" y="11409"/>
                      <a:pt x="1907" y="12172"/>
                      <a:pt x="1951" y="12915"/>
                    </a:cubicBezTo>
                    <a:cubicBezTo>
                      <a:pt x="2000" y="12172"/>
                      <a:pt x="2054" y="11409"/>
                      <a:pt x="2110" y="10566"/>
                    </a:cubicBezTo>
                    <a:lnTo>
                      <a:pt x="2814" y="795"/>
                    </a:lnTo>
                    <a:cubicBezTo>
                      <a:pt x="2847" y="325"/>
                      <a:pt x="2932" y="0"/>
                      <a:pt x="3026" y="0"/>
                    </a:cubicBezTo>
                    <a:lnTo>
                      <a:pt x="3685" y="0"/>
                    </a:lnTo>
                    <a:cubicBezTo>
                      <a:pt x="3783" y="0"/>
                      <a:pt x="3868" y="325"/>
                      <a:pt x="3901" y="795"/>
                    </a:cubicBezTo>
                    <a:lnTo>
                      <a:pt x="4568" y="10370"/>
                    </a:lnTo>
                    <a:cubicBezTo>
                      <a:pt x="4625" y="11233"/>
                      <a:pt x="4678" y="12028"/>
                      <a:pt x="4731" y="12792"/>
                    </a:cubicBezTo>
                    <a:cubicBezTo>
                      <a:pt x="4772" y="12075"/>
                      <a:pt x="4817" y="11309"/>
                      <a:pt x="4873" y="10443"/>
                    </a:cubicBezTo>
                    <a:lnTo>
                      <a:pt x="5485" y="819"/>
                    </a:lnTo>
                    <a:cubicBezTo>
                      <a:pt x="5517" y="325"/>
                      <a:pt x="5606" y="0"/>
                      <a:pt x="5705" y="0"/>
                    </a:cubicBezTo>
                    <a:lnTo>
                      <a:pt x="6472" y="0"/>
                    </a:lnTo>
                    <a:cubicBezTo>
                      <a:pt x="6550" y="0"/>
                      <a:pt x="6620" y="199"/>
                      <a:pt x="6664" y="520"/>
                    </a:cubicBezTo>
                    <a:cubicBezTo>
                      <a:pt x="6709" y="871"/>
                      <a:pt x="6717" y="1291"/>
                      <a:pt x="6688" y="1658"/>
                    </a:cubicBezTo>
                    <a:cubicBezTo>
                      <a:pt x="6688" y="1658"/>
                      <a:pt x="6688" y="1658"/>
                      <a:pt x="6688" y="1658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7" name="Shape 10701">
                <a:extLst>
                  <a:ext uri="{FF2B5EF4-FFF2-40B4-BE49-F238E27FC236}">
                    <a16:creationId xmlns:a16="http://schemas.microsoft.com/office/drawing/2014/main" id="{C735840A-7F22-C444-8AE8-BB2D10038701}"/>
                  </a:ext>
                </a:extLst>
              </p:cNvPr>
              <p:cNvSpPr/>
              <p:nvPr/>
            </p:nvSpPr>
            <p:spPr>
              <a:xfrm>
                <a:off x="339426" y="4756256"/>
                <a:ext cx="222061" cy="8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06" y="8356"/>
                    </a:moveTo>
                    <a:cubicBezTo>
                      <a:pt x="5737" y="9482"/>
                      <a:pt x="5490" y="10701"/>
                      <a:pt x="5263" y="12001"/>
                    </a:cubicBezTo>
                    <a:lnTo>
                      <a:pt x="4227" y="12001"/>
                    </a:lnTo>
                    <a:cubicBezTo>
                      <a:pt x="4764" y="10608"/>
                      <a:pt x="5362" y="9387"/>
                      <a:pt x="6006" y="8356"/>
                    </a:cubicBezTo>
                    <a:cubicBezTo>
                      <a:pt x="6006" y="8356"/>
                      <a:pt x="6006" y="8356"/>
                      <a:pt x="6006" y="8356"/>
                    </a:cubicBezTo>
                    <a:close/>
                    <a:moveTo>
                      <a:pt x="10800" y="4806"/>
                    </a:moveTo>
                    <a:cubicBezTo>
                      <a:pt x="12156" y="4806"/>
                      <a:pt x="13406" y="7571"/>
                      <a:pt x="14349" y="12001"/>
                    </a:cubicBezTo>
                    <a:lnTo>
                      <a:pt x="7255" y="12001"/>
                    </a:lnTo>
                    <a:cubicBezTo>
                      <a:pt x="8194" y="7571"/>
                      <a:pt x="9448" y="4806"/>
                      <a:pt x="10800" y="4806"/>
                    </a:cubicBezTo>
                    <a:cubicBezTo>
                      <a:pt x="10800" y="4806"/>
                      <a:pt x="10800" y="4806"/>
                      <a:pt x="10800" y="4806"/>
                    </a:cubicBezTo>
                    <a:close/>
                    <a:moveTo>
                      <a:pt x="17377" y="12001"/>
                    </a:moveTo>
                    <a:lnTo>
                      <a:pt x="16336" y="12001"/>
                    </a:lnTo>
                    <a:cubicBezTo>
                      <a:pt x="16114" y="10701"/>
                      <a:pt x="15863" y="9482"/>
                      <a:pt x="15594" y="8356"/>
                    </a:cubicBezTo>
                    <a:cubicBezTo>
                      <a:pt x="16243" y="9387"/>
                      <a:pt x="16836" y="10608"/>
                      <a:pt x="17377" y="12001"/>
                    </a:cubicBezTo>
                    <a:cubicBezTo>
                      <a:pt x="17377" y="12001"/>
                      <a:pt x="17377" y="12001"/>
                      <a:pt x="17377" y="12001"/>
                    </a:cubicBezTo>
                    <a:close/>
                    <a:moveTo>
                      <a:pt x="1855" y="21600"/>
                    </a:moveTo>
                    <a:cubicBezTo>
                      <a:pt x="2104" y="19877"/>
                      <a:pt x="2410" y="18235"/>
                      <a:pt x="2777" y="16712"/>
                    </a:cubicBezTo>
                    <a:cubicBezTo>
                      <a:pt x="2833" y="16736"/>
                      <a:pt x="2883" y="16806"/>
                      <a:pt x="2939" y="16806"/>
                    </a:cubicBezTo>
                    <a:lnTo>
                      <a:pt x="4581" y="16806"/>
                    </a:lnTo>
                    <a:cubicBezTo>
                      <a:pt x="4406" y="18317"/>
                      <a:pt x="4274" y="19948"/>
                      <a:pt x="4155" y="21600"/>
                    </a:cubicBezTo>
                    <a:lnTo>
                      <a:pt x="5950" y="21600"/>
                    </a:lnTo>
                    <a:cubicBezTo>
                      <a:pt x="6083" y="19923"/>
                      <a:pt x="6241" y="18295"/>
                      <a:pt x="6441" y="16806"/>
                    </a:cubicBezTo>
                    <a:lnTo>
                      <a:pt x="15163" y="16806"/>
                    </a:lnTo>
                    <a:cubicBezTo>
                      <a:pt x="15360" y="18295"/>
                      <a:pt x="15517" y="19923"/>
                      <a:pt x="15654" y="21600"/>
                    </a:cubicBezTo>
                    <a:lnTo>
                      <a:pt x="17450" y="21600"/>
                    </a:lnTo>
                    <a:cubicBezTo>
                      <a:pt x="17330" y="19948"/>
                      <a:pt x="17194" y="18317"/>
                      <a:pt x="17023" y="16806"/>
                    </a:cubicBezTo>
                    <a:lnTo>
                      <a:pt x="18666" y="16806"/>
                    </a:lnTo>
                    <a:cubicBezTo>
                      <a:pt x="18721" y="16806"/>
                      <a:pt x="18772" y="16736"/>
                      <a:pt x="18828" y="16712"/>
                    </a:cubicBezTo>
                    <a:cubicBezTo>
                      <a:pt x="19189" y="18235"/>
                      <a:pt x="19501" y="19877"/>
                      <a:pt x="19749" y="21600"/>
                    </a:cubicBezTo>
                    <a:lnTo>
                      <a:pt x="21600" y="21600"/>
                    </a:lnTo>
                    <a:cubicBezTo>
                      <a:pt x="20124" y="9083"/>
                      <a:pt x="15846" y="0"/>
                      <a:pt x="10800" y="0"/>
                    </a:cubicBezTo>
                    <a:cubicBezTo>
                      <a:pt x="5758" y="0"/>
                      <a:pt x="1480" y="9083"/>
                      <a:pt x="0" y="21600"/>
                    </a:cubicBezTo>
                    <a:cubicBezTo>
                      <a:pt x="0" y="21600"/>
                      <a:pt x="1855" y="21600"/>
                      <a:pt x="1855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8" name="Shape 10702">
                <a:extLst>
                  <a:ext uri="{FF2B5EF4-FFF2-40B4-BE49-F238E27FC236}">
                    <a16:creationId xmlns:a16="http://schemas.microsoft.com/office/drawing/2014/main" id="{2A5F7496-D41A-8143-94FE-3230D5DC5082}"/>
                  </a:ext>
                </a:extLst>
              </p:cNvPr>
              <p:cNvSpPr/>
              <p:nvPr/>
            </p:nvSpPr>
            <p:spPr>
              <a:xfrm>
                <a:off x="339426" y="4908656"/>
                <a:ext cx="222061" cy="8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94" y="13243"/>
                    </a:moveTo>
                    <a:cubicBezTo>
                      <a:pt x="15867" y="12117"/>
                      <a:pt x="16114" y="10896"/>
                      <a:pt x="16341" y="9599"/>
                    </a:cubicBezTo>
                    <a:lnTo>
                      <a:pt x="17377" y="9599"/>
                    </a:lnTo>
                    <a:cubicBezTo>
                      <a:pt x="16836" y="10993"/>
                      <a:pt x="16243" y="12211"/>
                      <a:pt x="15594" y="13243"/>
                    </a:cubicBezTo>
                    <a:cubicBezTo>
                      <a:pt x="15594" y="13243"/>
                      <a:pt x="15594" y="13243"/>
                      <a:pt x="15594" y="13243"/>
                    </a:cubicBezTo>
                    <a:close/>
                    <a:moveTo>
                      <a:pt x="10800" y="16793"/>
                    </a:moveTo>
                    <a:cubicBezTo>
                      <a:pt x="9448" y="16793"/>
                      <a:pt x="8194" y="14025"/>
                      <a:pt x="7255" y="9599"/>
                    </a:cubicBezTo>
                    <a:lnTo>
                      <a:pt x="14349" y="9599"/>
                    </a:lnTo>
                    <a:cubicBezTo>
                      <a:pt x="13406" y="14025"/>
                      <a:pt x="12156" y="16793"/>
                      <a:pt x="10800" y="16793"/>
                    </a:cubicBezTo>
                    <a:cubicBezTo>
                      <a:pt x="10800" y="16793"/>
                      <a:pt x="10800" y="16793"/>
                      <a:pt x="10800" y="16793"/>
                    </a:cubicBezTo>
                    <a:close/>
                    <a:moveTo>
                      <a:pt x="4227" y="9599"/>
                    </a:moveTo>
                    <a:lnTo>
                      <a:pt x="5263" y="9599"/>
                    </a:lnTo>
                    <a:cubicBezTo>
                      <a:pt x="5490" y="10896"/>
                      <a:pt x="5737" y="12117"/>
                      <a:pt x="6006" y="13243"/>
                    </a:cubicBezTo>
                    <a:cubicBezTo>
                      <a:pt x="5362" y="12211"/>
                      <a:pt x="4764" y="10993"/>
                      <a:pt x="4227" y="9599"/>
                    </a:cubicBezTo>
                    <a:cubicBezTo>
                      <a:pt x="4227" y="9599"/>
                      <a:pt x="4227" y="9599"/>
                      <a:pt x="4227" y="9599"/>
                    </a:cubicBezTo>
                    <a:close/>
                    <a:moveTo>
                      <a:pt x="19749" y="0"/>
                    </a:moveTo>
                    <a:cubicBezTo>
                      <a:pt x="19501" y="1723"/>
                      <a:pt x="19189" y="3351"/>
                      <a:pt x="18823" y="4885"/>
                    </a:cubicBezTo>
                    <a:cubicBezTo>
                      <a:pt x="18772" y="4852"/>
                      <a:pt x="18721" y="4793"/>
                      <a:pt x="18666" y="4793"/>
                    </a:cubicBezTo>
                    <a:lnTo>
                      <a:pt x="17019" y="4793"/>
                    </a:lnTo>
                    <a:cubicBezTo>
                      <a:pt x="17194" y="3267"/>
                      <a:pt x="17330" y="1648"/>
                      <a:pt x="17450" y="0"/>
                    </a:cubicBezTo>
                    <a:lnTo>
                      <a:pt x="15654" y="0"/>
                    </a:lnTo>
                    <a:cubicBezTo>
                      <a:pt x="15517" y="1676"/>
                      <a:pt x="15360" y="3304"/>
                      <a:pt x="15163" y="4793"/>
                    </a:cubicBezTo>
                    <a:lnTo>
                      <a:pt x="6441" y="4793"/>
                    </a:lnTo>
                    <a:cubicBezTo>
                      <a:pt x="6241" y="3304"/>
                      <a:pt x="6083" y="1676"/>
                      <a:pt x="5950" y="0"/>
                    </a:cubicBezTo>
                    <a:lnTo>
                      <a:pt x="4155" y="0"/>
                    </a:lnTo>
                    <a:cubicBezTo>
                      <a:pt x="4274" y="1648"/>
                      <a:pt x="4410" y="3267"/>
                      <a:pt x="4581" y="4793"/>
                    </a:cubicBezTo>
                    <a:lnTo>
                      <a:pt x="2939" y="4793"/>
                    </a:lnTo>
                    <a:cubicBezTo>
                      <a:pt x="2883" y="4793"/>
                      <a:pt x="2833" y="4852"/>
                      <a:pt x="2777" y="4885"/>
                    </a:cubicBezTo>
                    <a:cubicBezTo>
                      <a:pt x="2414" y="3351"/>
                      <a:pt x="2104" y="1723"/>
                      <a:pt x="1855" y="0"/>
                    </a:cubicBezTo>
                    <a:lnTo>
                      <a:pt x="0" y="0"/>
                    </a:lnTo>
                    <a:cubicBezTo>
                      <a:pt x="1480" y="12515"/>
                      <a:pt x="5758" y="21600"/>
                      <a:pt x="10800" y="21600"/>
                    </a:cubicBezTo>
                    <a:cubicBezTo>
                      <a:pt x="15846" y="21600"/>
                      <a:pt x="20124" y="12515"/>
                      <a:pt x="21600" y="0"/>
                    </a:cubicBezTo>
                    <a:cubicBezTo>
                      <a:pt x="21600" y="0"/>
                      <a:pt x="19749" y="0"/>
                      <a:pt x="19749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ADA8439-9876-9641-A6D5-44B52312084D}"/>
                </a:ext>
              </a:extLst>
            </p:cNvPr>
            <p:cNvGrpSpPr/>
            <p:nvPr/>
          </p:nvGrpSpPr>
          <p:grpSpPr>
            <a:xfrm>
              <a:off x="5875618" y="5253944"/>
              <a:ext cx="202329" cy="158581"/>
              <a:chOff x="11457551" y="1502177"/>
              <a:chExt cx="90814" cy="71178"/>
            </a:xfrm>
            <a:solidFill>
              <a:schemeClr val="bg1"/>
            </a:solidFill>
          </p:grpSpPr>
          <p:sp>
            <p:nvSpPr>
              <p:cNvPr id="56" name="Shape 10839">
                <a:extLst>
                  <a:ext uri="{FF2B5EF4-FFF2-40B4-BE49-F238E27FC236}">
                    <a16:creationId xmlns:a16="http://schemas.microsoft.com/office/drawing/2014/main" id="{29F1561C-2687-2E47-B92F-732AEE50874B}"/>
                  </a:ext>
                </a:extLst>
              </p:cNvPr>
              <p:cNvSpPr/>
              <p:nvPr/>
            </p:nvSpPr>
            <p:spPr>
              <a:xfrm>
                <a:off x="11457551" y="150217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3" y="7750"/>
                    </a:moveTo>
                    <a:cubicBezTo>
                      <a:pt x="10247" y="7249"/>
                      <a:pt x="11051" y="6807"/>
                      <a:pt x="11654" y="6350"/>
                    </a:cubicBezTo>
                    <a:cubicBezTo>
                      <a:pt x="11553" y="7500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lnTo>
                      <a:pt x="0" y="6041"/>
                    </a:lnTo>
                    <a:lnTo>
                      <a:pt x="5149" y="9769"/>
                    </a:lnTo>
                    <a:cubicBezTo>
                      <a:pt x="5149" y="9769"/>
                      <a:pt x="9343" y="7750"/>
                      <a:pt x="9343" y="7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57" name="Shape 10840">
                <a:extLst>
                  <a:ext uri="{FF2B5EF4-FFF2-40B4-BE49-F238E27FC236}">
                    <a16:creationId xmlns:a16="http://schemas.microsoft.com/office/drawing/2014/main" id="{F9E452FD-AF47-544F-88F2-9F77ECD0B05C}"/>
                  </a:ext>
                </a:extLst>
              </p:cNvPr>
              <p:cNvSpPr/>
              <p:nvPr/>
            </p:nvSpPr>
            <p:spPr>
              <a:xfrm>
                <a:off x="11471839" y="1502178"/>
                <a:ext cx="9851" cy="14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95"/>
                    </a:moveTo>
                    <a:cubicBezTo>
                      <a:pt x="12524" y="16612"/>
                      <a:pt x="11810" y="17071"/>
                      <a:pt x="10810" y="17071"/>
                    </a:cubicBezTo>
                    <a:cubicBezTo>
                      <a:pt x="9811" y="17071"/>
                      <a:pt x="9097" y="16626"/>
                      <a:pt x="8669" y="15738"/>
                    </a:cubicBezTo>
                    <a:cubicBezTo>
                      <a:pt x="8240" y="14849"/>
                      <a:pt x="8036" y="13215"/>
                      <a:pt x="8036" y="10836"/>
                    </a:cubicBezTo>
                    <a:cubicBezTo>
                      <a:pt x="8036" y="8442"/>
                      <a:pt x="8240" y="6794"/>
                      <a:pt x="8669" y="5891"/>
                    </a:cubicBezTo>
                    <a:cubicBezTo>
                      <a:pt x="9097" y="5002"/>
                      <a:pt x="9811" y="4544"/>
                      <a:pt x="10810" y="4544"/>
                    </a:cubicBezTo>
                    <a:cubicBezTo>
                      <a:pt x="11789" y="4544"/>
                      <a:pt x="12503" y="5002"/>
                      <a:pt x="12931" y="5948"/>
                    </a:cubicBezTo>
                    <a:cubicBezTo>
                      <a:pt x="13339" y="6866"/>
                      <a:pt x="13564" y="8514"/>
                      <a:pt x="13564" y="10836"/>
                    </a:cubicBezTo>
                    <a:cubicBezTo>
                      <a:pt x="13564" y="13158"/>
                      <a:pt x="13360" y="14777"/>
                      <a:pt x="12931" y="15695"/>
                    </a:cubicBezTo>
                    <a:close/>
                    <a:moveTo>
                      <a:pt x="10810" y="0"/>
                    </a:moveTo>
                    <a:cubicBezTo>
                      <a:pt x="7139" y="0"/>
                      <a:pt x="4426" y="874"/>
                      <a:pt x="2672" y="2623"/>
                    </a:cubicBezTo>
                    <a:cubicBezTo>
                      <a:pt x="877" y="4357"/>
                      <a:pt x="0" y="7095"/>
                      <a:pt x="0" y="10836"/>
                    </a:cubicBezTo>
                    <a:cubicBezTo>
                      <a:pt x="0" y="14405"/>
                      <a:pt x="897" y="17085"/>
                      <a:pt x="2713" y="18891"/>
                    </a:cubicBezTo>
                    <a:cubicBezTo>
                      <a:pt x="4528" y="20697"/>
                      <a:pt x="7220" y="21600"/>
                      <a:pt x="10810" y="21600"/>
                    </a:cubicBezTo>
                    <a:cubicBezTo>
                      <a:pt x="14461" y="21600"/>
                      <a:pt x="17174" y="20740"/>
                      <a:pt x="18948" y="19006"/>
                    </a:cubicBezTo>
                    <a:cubicBezTo>
                      <a:pt x="20703" y="17271"/>
                      <a:pt x="21600" y="14548"/>
                      <a:pt x="21600" y="10836"/>
                    </a:cubicBezTo>
                    <a:cubicBezTo>
                      <a:pt x="21600" y="7238"/>
                      <a:pt x="20682" y="4544"/>
                      <a:pt x="18867" y="2723"/>
                    </a:cubicBezTo>
                    <a:cubicBezTo>
                      <a:pt x="17052" y="903"/>
                      <a:pt x="14359" y="0"/>
                      <a:pt x="1081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58" name="Shape 10841">
                <a:extLst>
                  <a:ext uri="{FF2B5EF4-FFF2-40B4-BE49-F238E27FC236}">
                    <a16:creationId xmlns:a16="http://schemas.microsoft.com/office/drawing/2014/main" id="{D421FACB-8909-3349-9151-F2E1393BDAFB}"/>
                  </a:ext>
                </a:extLst>
              </p:cNvPr>
              <p:cNvSpPr/>
              <p:nvPr/>
            </p:nvSpPr>
            <p:spPr>
              <a:xfrm>
                <a:off x="11481364" y="1502177"/>
                <a:ext cx="8009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57" y="7750"/>
                    </a:moveTo>
                    <a:cubicBezTo>
                      <a:pt x="10261" y="7249"/>
                      <a:pt x="11038" y="6807"/>
                      <a:pt x="11666" y="6350"/>
                    </a:cubicBezTo>
                    <a:cubicBezTo>
                      <a:pt x="11540" y="7500"/>
                      <a:pt x="11515" y="8781"/>
                      <a:pt x="11515" y="10166"/>
                    </a:cubicBezTo>
                    <a:lnTo>
                      <a:pt x="115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19" y="0"/>
                    </a:lnTo>
                    <a:lnTo>
                      <a:pt x="0" y="6041"/>
                    </a:lnTo>
                    <a:lnTo>
                      <a:pt x="5168" y="9769"/>
                    </a:lnTo>
                    <a:cubicBezTo>
                      <a:pt x="5168" y="9769"/>
                      <a:pt x="9357" y="7750"/>
                      <a:pt x="9357" y="7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59" name="Shape 10842">
                <a:extLst>
                  <a:ext uri="{FF2B5EF4-FFF2-40B4-BE49-F238E27FC236}">
                    <a16:creationId xmlns:a16="http://schemas.microsoft.com/office/drawing/2014/main" id="{7778D305-DE94-274E-99A2-A6E41986E9B9}"/>
                  </a:ext>
                </a:extLst>
              </p:cNvPr>
              <p:cNvSpPr/>
              <p:nvPr/>
            </p:nvSpPr>
            <p:spPr>
              <a:xfrm>
                <a:off x="11490889" y="1502178"/>
                <a:ext cx="9851" cy="14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95"/>
                    </a:moveTo>
                    <a:cubicBezTo>
                      <a:pt x="12503" y="16612"/>
                      <a:pt x="11810" y="17071"/>
                      <a:pt x="10790" y="17071"/>
                    </a:cubicBezTo>
                    <a:cubicBezTo>
                      <a:pt x="9790" y="17071"/>
                      <a:pt x="9097" y="16626"/>
                      <a:pt x="8669" y="15738"/>
                    </a:cubicBezTo>
                    <a:cubicBezTo>
                      <a:pt x="8240" y="14849"/>
                      <a:pt x="8036" y="13215"/>
                      <a:pt x="8036" y="10836"/>
                    </a:cubicBezTo>
                    <a:cubicBezTo>
                      <a:pt x="8036" y="8442"/>
                      <a:pt x="8240" y="6794"/>
                      <a:pt x="8669" y="5891"/>
                    </a:cubicBezTo>
                    <a:cubicBezTo>
                      <a:pt x="9097" y="5002"/>
                      <a:pt x="9790" y="4544"/>
                      <a:pt x="10790" y="4544"/>
                    </a:cubicBezTo>
                    <a:cubicBezTo>
                      <a:pt x="11789" y="4544"/>
                      <a:pt x="12503" y="5002"/>
                      <a:pt x="12931" y="5948"/>
                    </a:cubicBezTo>
                    <a:cubicBezTo>
                      <a:pt x="13339" y="6866"/>
                      <a:pt x="13564" y="8514"/>
                      <a:pt x="13564" y="10836"/>
                    </a:cubicBezTo>
                    <a:cubicBezTo>
                      <a:pt x="13564" y="13158"/>
                      <a:pt x="13339" y="14777"/>
                      <a:pt x="12931" y="15695"/>
                    </a:cubicBezTo>
                    <a:close/>
                    <a:moveTo>
                      <a:pt x="10790" y="0"/>
                    </a:moveTo>
                    <a:cubicBezTo>
                      <a:pt x="7139" y="0"/>
                      <a:pt x="4426" y="874"/>
                      <a:pt x="2652" y="2623"/>
                    </a:cubicBezTo>
                    <a:cubicBezTo>
                      <a:pt x="877" y="4357"/>
                      <a:pt x="0" y="7095"/>
                      <a:pt x="0" y="10836"/>
                    </a:cubicBezTo>
                    <a:cubicBezTo>
                      <a:pt x="0" y="14405"/>
                      <a:pt x="897" y="17085"/>
                      <a:pt x="2713" y="18891"/>
                    </a:cubicBezTo>
                    <a:cubicBezTo>
                      <a:pt x="4528" y="20697"/>
                      <a:pt x="7220" y="21600"/>
                      <a:pt x="10790" y="21600"/>
                    </a:cubicBezTo>
                    <a:cubicBezTo>
                      <a:pt x="14441" y="21600"/>
                      <a:pt x="17154" y="20740"/>
                      <a:pt x="18928" y="19006"/>
                    </a:cubicBezTo>
                    <a:cubicBezTo>
                      <a:pt x="20703" y="17271"/>
                      <a:pt x="21600" y="14548"/>
                      <a:pt x="21600" y="10836"/>
                    </a:cubicBezTo>
                    <a:cubicBezTo>
                      <a:pt x="21600" y="7238"/>
                      <a:pt x="20682" y="4544"/>
                      <a:pt x="18867" y="2723"/>
                    </a:cubicBezTo>
                    <a:cubicBezTo>
                      <a:pt x="17031" y="903"/>
                      <a:pt x="1435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0" name="Shape 10843">
                <a:extLst>
                  <a:ext uri="{FF2B5EF4-FFF2-40B4-BE49-F238E27FC236}">
                    <a16:creationId xmlns:a16="http://schemas.microsoft.com/office/drawing/2014/main" id="{8DC850CB-F5A2-F648-B2C5-83F69BFE2ABB}"/>
                  </a:ext>
                </a:extLst>
              </p:cNvPr>
              <p:cNvSpPr/>
              <p:nvPr/>
            </p:nvSpPr>
            <p:spPr>
              <a:xfrm>
                <a:off x="11505176" y="1502178"/>
                <a:ext cx="9851" cy="14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52" y="15695"/>
                    </a:moveTo>
                    <a:cubicBezTo>
                      <a:pt x="12524" y="16612"/>
                      <a:pt x="11810" y="17071"/>
                      <a:pt x="10790" y="17071"/>
                    </a:cubicBezTo>
                    <a:cubicBezTo>
                      <a:pt x="9811" y="17071"/>
                      <a:pt x="9097" y="16626"/>
                      <a:pt x="8669" y="15738"/>
                    </a:cubicBezTo>
                    <a:cubicBezTo>
                      <a:pt x="8240" y="14849"/>
                      <a:pt x="8036" y="13215"/>
                      <a:pt x="8036" y="10836"/>
                    </a:cubicBezTo>
                    <a:cubicBezTo>
                      <a:pt x="8036" y="8442"/>
                      <a:pt x="8240" y="6794"/>
                      <a:pt x="8669" y="5891"/>
                    </a:cubicBezTo>
                    <a:cubicBezTo>
                      <a:pt x="9097" y="5002"/>
                      <a:pt x="9811" y="4544"/>
                      <a:pt x="10790" y="4544"/>
                    </a:cubicBezTo>
                    <a:cubicBezTo>
                      <a:pt x="11789" y="4544"/>
                      <a:pt x="12503" y="5002"/>
                      <a:pt x="12931" y="5948"/>
                    </a:cubicBezTo>
                    <a:cubicBezTo>
                      <a:pt x="13360" y="6866"/>
                      <a:pt x="13564" y="8514"/>
                      <a:pt x="13564" y="10836"/>
                    </a:cubicBezTo>
                    <a:cubicBezTo>
                      <a:pt x="13564" y="13158"/>
                      <a:pt x="13360" y="14777"/>
                      <a:pt x="12952" y="15695"/>
                    </a:cubicBezTo>
                    <a:close/>
                    <a:moveTo>
                      <a:pt x="10790" y="0"/>
                    </a:moveTo>
                    <a:cubicBezTo>
                      <a:pt x="7159" y="0"/>
                      <a:pt x="4426" y="874"/>
                      <a:pt x="2652" y="2623"/>
                    </a:cubicBezTo>
                    <a:cubicBezTo>
                      <a:pt x="877" y="4357"/>
                      <a:pt x="0" y="7095"/>
                      <a:pt x="0" y="10836"/>
                    </a:cubicBezTo>
                    <a:cubicBezTo>
                      <a:pt x="0" y="14405"/>
                      <a:pt x="918" y="17085"/>
                      <a:pt x="2733" y="18891"/>
                    </a:cubicBezTo>
                    <a:cubicBezTo>
                      <a:pt x="4528" y="20697"/>
                      <a:pt x="7241" y="21600"/>
                      <a:pt x="10790" y="21600"/>
                    </a:cubicBezTo>
                    <a:cubicBezTo>
                      <a:pt x="14461" y="21600"/>
                      <a:pt x="17174" y="20740"/>
                      <a:pt x="18948" y="19006"/>
                    </a:cubicBezTo>
                    <a:cubicBezTo>
                      <a:pt x="20723" y="17271"/>
                      <a:pt x="21600" y="14548"/>
                      <a:pt x="21600" y="10836"/>
                    </a:cubicBezTo>
                    <a:cubicBezTo>
                      <a:pt x="21600" y="7238"/>
                      <a:pt x="20682" y="4544"/>
                      <a:pt x="18867" y="2723"/>
                    </a:cubicBezTo>
                    <a:cubicBezTo>
                      <a:pt x="17052" y="903"/>
                      <a:pt x="1435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1" name="Shape 10844">
                <a:extLst>
                  <a:ext uri="{FF2B5EF4-FFF2-40B4-BE49-F238E27FC236}">
                    <a16:creationId xmlns:a16="http://schemas.microsoft.com/office/drawing/2014/main" id="{D88BBDD1-E3E0-F546-BC33-DADC4FC062D0}"/>
                  </a:ext>
                </a:extLst>
              </p:cNvPr>
              <p:cNvSpPr/>
              <p:nvPr/>
            </p:nvSpPr>
            <p:spPr>
              <a:xfrm>
                <a:off x="11514701" y="1502177"/>
                <a:ext cx="8009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2" y="7750"/>
                    </a:moveTo>
                    <a:cubicBezTo>
                      <a:pt x="10261" y="7249"/>
                      <a:pt x="11038" y="6807"/>
                      <a:pt x="11666" y="6350"/>
                    </a:cubicBezTo>
                    <a:cubicBezTo>
                      <a:pt x="11565" y="7500"/>
                      <a:pt x="11515" y="8781"/>
                      <a:pt x="11515" y="10166"/>
                    </a:cubicBezTo>
                    <a:lnTo>
                      <a:pt x="115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44" y="0"/>
                    </a:lnTo>
                    <a:lnTo>
                      <a:pt x="0" y="6041"/>
                    </a:lnTo>
                    <a:lnTo>
                      <a:pt x="5168" y="9769"/>
                    </a:lnTo>
                    <a:cubicBezTo>
                      <a:pt x="5168" y="9769"/>
                      <a:pt x="9332" y="7750"/>
                      <a:pt x="9332" y="775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2" name="Shape 10845">
                <a:extLst>
                  <a:ext uri="{FF2B5EF4-FFF2-40B4-BE49-F238E27FC236}">
                    <a16:creationId xmlns:a16="http://schemas.microsoft.com/office/drawing/2014/main" id="{9CF91FA5-33E9-DA4F-B997-CC3A4E1C7277}"/>
                  </a:ext>
                </a:extLst>
              </p:cNvPr>
              <p:cNvSpPr/>
              <p:nvPr/>
            </p:nvSpPr>
            <p:spPr>
              <a:xfrm>
                <a:off x="11524226" y="150217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41"/>
                    </a:moveTo>
                    <a:lnTo>
                      <a:pt x="5149" y="9769"/>
                    </a:lnTo>
                    <a:lnTo>
                      <a:pt x="9343" y="7750"/>
                    </a:lnTo>
                    <a:cubicBezTo>
                      <a:pt x="10247" y="7249"/>
                      <a:pt x="11026" y="6807"/>
                      <a:pt x="11654" y="6350"/>
                    </a:cubicBezTo>
                    <a:cubicBezTo>
                      <a:pt x="11553" y="7500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41"/>
                      <a:pt x="0" y="6041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3" name="Shape 10846">
                <a:extLst>
                  <a:ext uri="{FF2B5EF4-FFF2-40B4-BE49-F238E27FC236}">
                    <a16:creationId xmlns:a16="http://schemas.microsoft.com/office/drawing/2014/main" id="{31D7E380-2A97-344F-8A6D-9E6DB3E8FA22}"/>
                  </a:ext>
                </a:extLst>
              </p:cNvPr>
              <p:cNvSpPr/>
              <p:nvPr/>
            </p:nvSpPr>
            <p:spPr>
              <a:xfrm>
                <a:off x="11457551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84"/>
                    </a:moveTo>
                    <a:cubicBezTo>
                      <a:pt x="12503" y="16601"/>
                      <a:pt x="11810" y="17074"/>
                      <a:pt x="10790" y="17074"/>
                    </a:cubicBezTo>
                    <a:cubicBezTo>
                      <a:pt x="9790" y="17074"/>
                      <a:pt x="9097" y="16615"/>
                      <a:pt x="8669" y="15727"/>
                    </a:cubicBezTo>
                    <a:cubicBezTo>
                      <a:pt x="8240" y="14839"/>
                      <a:pt x="8036" y="13206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85"/>
                      <a:pt x="9790" y="4541"/>
                      <a:pt x="1079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ubicBezTo>
                      <a:pt x="13339" y="6875"/>
                      <a:pt x="13564" y="8508"/>
                      <a:pt x="13564" y="10829"/>
                    </a:cubicBezTo>
                    <a:cubicBezTo>
                      <a:pt x="13564" y="13149"/>
                      <a:pt x="13339" y="14768"/>
                      <a:pt x="12931" y="15684"/>
                    </a:cubicBezTo>
                    <a:close/>
                    <a:moveTo>
                      <a:pt x="10790" y="0"/>
                    </a:moveTo>
                    <a:cubicBezTo>
                      <a:pt x="7139" y="0"/>
                      <a:pt x="4426" y="874"/>
                      <a:pt x="2652" y="2607"/>
                    </a:cubicBezTo>
                    <a:cubicBezTo>
                      <a:pt x="877" y="4354"/>
                      <a:pt x="0" y="7105"/>
                      <a:pt x="0" y="10829"/>
                    </a:cubicBezTo>
                    <a:cubicBezTo>
                      <a:pt x="0" y="14395"/>
                      <a:pt x="897" y="17074"/>
                      <a:pt x="2713" y="18879"/>
                    </a:cubicBezTo>
                    <a:cubicBezTo>
                      <a:pt x="4528" y="20683"/>
                      <a:pt x="7220" y="21600"/>
                      <a:pt x="10790" y="21600"/>
                    </a:cubicBezTo>
                    <a:cubicBezTo>
                      <a:pt x="14441" y="21600"/>
                      <a:pt x="17154" y="20726"/>
                      <a:pt x="18928" y="18993"/>
                    </a:cubicBezTo>
                    <a:cubicBezTo>
                      <a:pt x="20703" y="17260"/>
                      <a:pt x="21600" y="14538"/>
                      <a:pt x="21600" y="10829"/>
                    </a:cubicBezTo>
                    <a:cubicBezTo>
                      <a:pt x="21600" y="7233"/>
                      <a:pt x="20682" y="4541"/>
                      <a:pt x="18867" y="2721"/>
                    </a:cubicBezTo>
                    <a:cubicBezTo>
                      <a:pt x="17031" y="902"/>
                      <a:pt x="1433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4" name="Shape 10847">
                <a:extLst>
                  <a:ext uri="{FF2B5EF4-FFF2-40B4-BE49-F238E27FC236}">
                    <a16:creationId xmlns:a16="http://schemas.microsoft.com/office/drawing/2014/main" id="{FDF03323-010D-134B-A179-8C7122CC7A6D}"/>
                  </a:ext>
                </a:extLst>
              </p:cNvPr>
              <p:cNvSpPr/>
              <p:nvPr/>
            </p:nvSpPr>
            <p:spPr>
              <a:xfrm>
                <a:off x="11471839" y="1530752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3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59" y="0"/>
                    </a:lnTo>
                    <a:lnTo>
                      <a:pt x="0" y="6056"/>
                    </a:ln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73" y="7264"/>
                      <a:pt x="11051" y="6807"/>
                      <a:pt x="11654" y="6350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cubicBezTo>
                      <a:pt x="11503" y="10166"/>
                      <a:pt x="11503" y="21600"/>
                      <a:pt x="1150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5" name="Shape 10848">
                <a:extLst>
                  <a:ext uri="{FF2B5EF4-FFF2-40B4-BE49-F238E27FC236}">
                    <a16:creationId xmlns:a16="http://schemas.microsoft.com/office/drawing/2014/main" id="{EAD6AB8E-4161-844D-84FA-952D4F6D32A7}"/>
                  </a:ext>
                </a:extLst>
              </p:cNvPr>
              <p:cNvSpPr/>
              <p:nvPr/>
            </p:nvSpPr>
            <p:spPr>
              <a:xfrm>
                <a:off x="11481364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52" y="15684"/>
                    </a:moveTo>
                    <a:cubicBezTo>
                      <a:pt x="12524" y="16601"/>
                      <a:pt x="11810" y="17074"/>
                      <a:pt x="10810" y="17074"/>
                    </a:cubicBezTo>
                    <a:cubicBezTo>
                      <a:pt x="9811" y="17074"/>
                      <a:pt x="9097" y="16615"/>
                      <a:pt x="8689" y="15727"/>
                    </a:cubicBezTo>
                    <a:cubicBezTo>
                      <a:pt x="8261" y="14839"/>
                      <a:pt x="8057" y="13206"/>
                      <a:pt x="8057" y="10829"/>
                    </a:cubicBezTo>
                    <a:cubicBezTo>
                      <a:pt x="8057" y="8437"/>
                      <a:pt x="8261" y="6789"/>
                      <a:pt x="8689" y="5887"/>
                    </a:cubicBezTo>
                    <a:cubicBezTo>
                      <a:pt x="9097" y="4985"/>
                      <a:pt x="9811" y="4541"/>
                      <a:pt x="1081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ubicBezTo>
                      <a:pt x="13360" y="6875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52" y="15684"/>
                    </a:cubicBezTo>
                    <a:close/>
                    <a:moveTo>
                      <a:pt x="10810" y="0"/>
                    </a:moveTo>
                    <a:cubicBezTo>
                      <a:pt x="7159" y="0"/>
                      <a:pt x="4446" y="874"/>
                      <a:pt x="2672" y="2607"/>
                    </a:cubicBezTo>
                    <a:cubicBezTo>
                      <a:pt x="897" y="4354"/>
                      <a:pt x="0" y="7105"/>
                      <a:pt x="0" y="10829"/>
                    </a:cubicBezTo>
                    <a:cubicBezTo>
                      <a:pt x="0" y="14395"/>
                      <a:pt x="918" y="17074"/>
                      <a:pt x="2733" y="18879"/>
                    </a:cubicBezTo>
                    <a:cubicBezTo>
                      <a:pt x="4548" y="20683"/>
                      <a:pt x="7241" y="21600"/>
                      <a:pt x="1081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23" y="17260"/>
                      <a:pt x="21600" y="14538"/>
                      <a:pt x="21600" y="10829"/>
                    </a:cubicBezTo>
                    <a:cubicBezTo>
                      <a:pt x="21600" y="7233"/>
                      <a:pt x="20703" y="4541"/>
                      <a:pt x="18867" y="2721"/>
                    </a:cubicBezTo>
                    <a:cubicBezTo>
                      <a:pt x="17052" y="902"/>
                      <a:pt x="14359" y="0"/>
                      <a:pt x="1081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6" name="Shape 10849">
                <a:extLst>
                  <a:ext uri="{FF2B5EF4-FFF2-40B4-BE49-F238E27FC236}">
                    <a16:creationId xmlns:a16="http://schemas.microsoft.com/office/drawing/2014/main" id="{93C76E2C-ACFA-2F43-9390-635CF52790AA}"/>
                  </a:ext>
                </a:extLst>
              </p:cNvPr>
              <p:cNvSpPr/>
              <p:nvPr/>
            </p:nvSpPr>
            <p:spPr>
              <a:xfrm>
                <a:off x="11490889" y="1530752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47" y="7264"/>
                      <a:pt x="11026" y="6807"/>
                      <a:pt x="11654" y="6350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7" name="Shape 10850">
                <a:extLst>
                  <a:ext uri="{FF2B5EF4-FFF2-40B4-BE49-F238E27FC236}">
                    <a16:creationId xmlns:a16="http://schemas.microsoft.com/office/drawing/2014/main" id="{272FC957-056F-7B40-9500-B7B96BD42867}"/>
                  </a:ext>
                </a:extLst>
              </p:cNvPr>
              <p:cNvSpPr/>
              <p:nvPr/>
            </p:nvSpPr>
            <p:spPr>
              <a:xfrm>
                <a:off x="11505176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52" y="15684"/>
                    </a:moveTo>
                    <a:cubicBezTo>
                      <a:pt x="12524" y="16601"/>
                      <a:pt x="11810" y="17074"/>
                      <a:pt x="10790" y="17074"/>
                    </a:cubicBezTo>
                    <a:cubicBezTo>
                      <a:pt x="9811" y="17074"/>
                      <a:pt x="9097" y="16615"/>
                      <a:pt x="8669" y="15727"/>
                    </a:cubicBezTo>
                    <a:cubicBezTo>
                      <a:pt x="8240" y="14839"/>
                      <a:pt x="8036" y="13206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85"/>
                      <a:pt x="9811" y="4541"/>
                      <a:pt x="1079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ubicBezTo>
                      <a:pt x="13360" y="6875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52" y="15684"/>
                    </a:cubicBezTo>
                    <a:close/>
                    <a:moveTo>
                      <a:pt x="10790" y="0"/>
                    </a:moveTo>
                    <a:cubicBezTo>
                      <a:pt x="7159" y="0"/>
                      <a:pt x="4426" y="874"/>
                      <a:pt x="2652" y="2607"/>
                    </a:cubicBezTo>
                    <a:cubicBezTo>
                      <a:pt x="877" y="4354"/>
                      <a:pt x="0" y="7105"/>
                      <a:pt x="0" y="10829"/>
                    </a:cubicBezTo>
                    <a:cubicBezTo>
                      <a:pt x="0" y="14395"/>
                      <a:pt x="918" y="17074"/>
                      <a:pt x="2733" y="18879"/>
                    </a:cubicBezTo>
                    <a:cubicBezTo>
                      <a:pt x="4528" y="20683"/>
                      <a:pt x="7241" y="21600"/>
                      <a:pt x="1079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23" y="17260"/>
                      <a:pt x="21600" y="14538"/>
                      <a:pt x="21600" y="10829"/>
                    </a:cubicBezTo>
                    <a:cubicBezTo>
                      <a:pt x="21600" y="7233"/>
                      <a:pt x="20682" y="4541"/>
                      <a:pt x="18867" y="2721"/>
                    </a:cubicBezTo>
                    <a:cubicBezTo>
                      <a:pt x="17052" y="902"/>
                      <a:pt x="14359" y="0"/>
                      <a:pt x="1079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8" name="Shape 10851">
                <a:extLst>
                  <a:ext uri="{FF2B5EF4-FFF2-40B4-BE49-F238E27FC236}">
                    <a16:creationId xmlns:a16="http://schemas.microsoft.com/office/drawing/2014/main" id="{D7E2C62B-4F38-CF42-8DAF-33A85DB6E123}"/>
                  </a:ext>
                </a:extLst>
              </p:cNvPr>
              <p:cNvSpPr/>
              <p:nvPr/>
            </p:nvSpPr>
            <p:spPr>
              <a:xfrm>
                <a:off x="11514701" y="1530753"/>
                <a:ext cx="9860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40" y="15684"/>
                    </a:moveTo>
                    <a:cubicBezTo>
                      <a:pt x="12512" y="16601"/>
                      <a:pt x="11798" y="17074"/>
                      <a:pt x="10800" y="17074"/>
                    </a:cubicBezTo>
                    <a:cubicBezTo>
                      <a:pt x="9802" y="17074"/>
                      <a:pt x="9088" y="16615"/>
                      <a:pt x="8681" y="15727"/>
                    </a:cubicBezTo>
                    <a:cubicBezTo>
                      <a:pt x="8253" y="14839"/>
                      <a:pt x="8049" y="13206"/>
                      <a:pt x="8049" y="10829"/>
                    </a:cubicBezTo>
                    <a:cubicBezTo>
                      <a:pt x="8049" y="8437"/>
                      <a:pt x="8253" y="6789"/>
                      <a:pt x="8681" y="5887"/>
                    </a:cubicBezTo>
                    <a:cubicBezTo>
                      <a:pt x="9088" y="4985"/>
                      <a:pt x="9802" y="4541"/>
                      <a:pt x="10800" y="4541"/>
                    </a:cubicBezTo>
                    <a:cubicBezTo>
                      <a:pt x="11778" y="4541"/>
                      <a:pt x="12491" y="4999"/>
                      <a:pt x="12919" y="5944"/>
                    </a:cubicBezTo>
                    <a:cubicBezTo>
                      <a:pt x="13347" y="6875"/>
                      <a:pt x="13551" y="8508"/>
                      <a:pt x="13551" y="10829"/>
                    </a:cubicBezTo>
                    <a:cubicBezTo>
                      <a:pt x="13551" y="13149"/>
                      <a:pt x="13347" y="14768"/>
                      <a:pt x="12940" y="15684"/>
                    </a:cubicBezTo>
                    <a:close/>
                    <a:moveTo>
                      <a:pt x="10800" y="0"/>
                    </a:moveTo>
                    <a:cubicBezTo>
                      <a:pt x="7152" y="0"/>
                      <a:pt x="4442" y="874"/>
                      <a:pt x="2649" y="2607"/>
                    </a:cubicBezTo>
                    <a:cubicBezTo>
                      <a:pt x="897" y="4354"/>
                      <a:pt x="0" y="7105"/>
                      <a:pt x="0" y="10829"/>
                    </a:cubicBezTo>
                    <a:cubicBezTo>
                      <a:pt x="0" y="14395"/>
                      <a:pt x="917" y="17074"/>
                      <a:pt x="2731" y="18879"/>
                    </a:cubicBezTo>
                    <a:cubicBezTo>
                      <a:pt x="4544" y="20683"/>
                      <a:pt x="7234" y="21600"/>
                      <a:pt x="10800" y="21600"/>
                    </a:cubicBezTo>
                    <a:cubicBezTo>
                      <a:pt x="14448" y="21600"/>
                      <a:pt x="17158" y="20726"/>
                      <a:pt x="18931" y="18993"/>
                    </a:cubicBezTo>
                    <a:cubicBezTo>
                      <a:pt x="20703" y="17260"/>
                      <a:pt x="21600" y="14538"/>
                      <a:pt x="21600" y="10829"/>
                    </a:cubicBezTo>
                    <a:cubicBezTo>
                      <a:pt x="21600" y="7233"/>
                      <a:pt x="20683" y="4541"/>
                      <a:pt x="18849" y="2721"/>
                    </a:cubicBezTo>
                    <a:cubicBezTo>
                      <a:pt x="17035" y="902"/>
                      <a:pt x="14346" y="0"/>
                      <a:pt x="108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69" name="Shape 10852">
                <a:extLst>
                  <a:ext uri="{FF2B5EF4-FFF2-40B4-BE49-F238E27FC236}">
                    <a16:creationId xmlns:a16="http://schemas.microsoft.com/office/drawing/2014/main" id="{31C02D02-BCE5-A844-9B91-D4E88081AA57}"/>
                  </a:ext>
                </a:extLst>
              </p:cNvPr>
              <p:cNvSpPr/>
              <p:nvPr/>
            </p:nvSpPr>
            <p:spPr>
              <a:xfrm>
                <a:off x="11524226" y="1530752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47" y="7264"/>
                      <a:pt x="11026" y="6807"/>
                      <a:pt x="11654" y="6350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0" name="Shape 10853">
                <a:extLst>
                  <a:ext uri="{FF2B5EF4-FFF2-40B4-BE49-F238E27FC236}">
                    <a16:creationId xmlns:a16="http://schemas.microsoft.com/office/drawing/2014/main" id="{D6EC233D-5F16-604B-81BB-2ACCD5BDB03B}"/>
                  </a:ext>
                </a:extLst>
              </p:cNvPr>
              <p:cNvSpPr/>
              <p:nvPr/>
            </p:nvSpPr>
            <p:spPr>
              <a:xfrm>
                <a:off x="11538514" y="1530753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5944"/>
                    </a:moveTo>
                    <a:cubicBezTo>
                      <a:pt x="13339" y="6875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31" y="15684"/>
                    </a:cubicBezTo>
                    <a:cubicBezTo>
                      <a:pt x="12524" y="16601"/>
                      <a:pt x="11810" y="17074"/>
                      <a:pt x="10810" y="17074"/>
                    </a:cubicBezTo>
                    <a:cubicBezTo>
                      <a:pt x="9811" y="17074"/>
                      <a:pt x="9097" y="16615"/>
                      <a:pt x="8669" y="15727"/>
                    </a:cubicBezTo>
                    <a:cubicBezTo>
                      <a:pt x="8240" y="14839"/>
                      <a:pt x="8036" y="13206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85"/>
                      <a:pt x="9811" y="4541"/>
                      <a:pt x="10810" y="4541"/>
                    </a:cubicBezTo>
                    <a:cubicBezTo>
                      <a:pt x="11789" y="4541"/>
                      <a:pt x="12503" y="4999"/>
                      <a:pt x="12931" y="5944"/>
                    </a:cubicBezTo>
                    <a:close/>
                    <a:moveTo>
                      <a:pt x="2672" y="2607"/>
                    </a:moveTo>
                    <a:cubicBezTo>
                      <a:pt x="897" y="4354"/>
                      <a:pt x="0" y="7105"/>
                      <a:pt x="0" y="10829"/>
                    </a:cubicBezTo>
                    <a:cubicBezTo>
                      <a:pt x="0" y="14395"/>
                      <a:pt x="897" y="17074"/>
                      <a:pt x="2733" y="18879"/>
                    </a:cubicBezTo>
                    <a:cubicBezTo>
                      <a:pt x="4528" y="20683"/>
                      <a:pt x="7220" y="21600"/>
                      <a:pt x="1081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23" y="17260"/>
                      <a:pt x="21600" y="14538"/>
                      <a:pt x="21600" y="10829"/>
                    </a:cubicBezTo>
                    <a:cubicBezTo>
                      <a:pt x="21600" y="7233"/>
                      <a:pt x="20682" y="4541"/>
                      <a:pt x="18867" y="2721"/>
                    </a:cubicBezTo>
                    <a:cubicBezTo>
                      <a:pt x="17052" y="902"/>
                      <a:pt x="14359" y="0"/>
                      <a:pt x="10810" y="0"/>
                    </a:cubicBezTo>
                    <a:cubicBezTo>
                      <a:pt x="7139" y="0"/>
                      <a:pt x="4446" y="874"/>
                      <a:pt x="2672" y="2607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1" name="Shape 10854">
                <a:extLst>
                  <a:ext uri="{FF2B5EF4-FFF2-40B4-BE49-F238E27FC236}">
                    <a16:creationId xmlns:a16="http://schemas.microsoft.com/office/drawing/2014/main" id="{391E1BDF-6FA0-F846-92AB-D416EDDB317A}"/>
                  </a:ext>
                </a:extLst>
              </p:cNvPr>
              <p:cNvSpPr/>
              <p:nvPr/>
            </p:nvSpPr>
            <p:spPr>
              <a:xfrm>
                <a:off x="11471839" y="1559328"/>
                <a:ext cx="9851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1" y="15684"/>
                    </a:moveTo>
                    <a:cubicBezTo>
                      <a:pt x="12524" y="16601"/>
                      <a:pt x="11810" y="17074"/>
                      <a:pt x="10810" y="17074"/>
                    </a:cubicBezTo>
                    <a:cubicBezTo>
                      <a:pt x="9811" y="17074"/>
                      <a:pt x="9097" y="16615"/>
                      <a:pt x="8669" y="15727"/>
                    </a:cubicBezTo>
                    <a:cubicBezTo>
                      <a:pt x="8240" y="14839"/>
                      <a:pt x="8036" y="13221"/>
                      <a:pt x="8036" y="10829"/>
                    </a:cubicBezTo>
                    <a:cubicBezTo>
                      <a:pt x="8036" y="8437"/>
                      <a:pt x="8240" y="6789"/>
                      <a:pt x="8669" y="5887"/>
                    </a:cubicBezTo>
                    <a:cubicBezTo>
                      <a:pt x="9097" y="4999"/>
                      <a:pt x="9811" y="4541"/>
                      <a:pt x="10810" y="4541"/>
                    </a:cubicBezTo>
                    <a:cubicBezTo>
                      <a:pt x="11789" y="4541"/>
                      <a:pt x="12503" y="5013"/>
                      <a:pt x="12931" y="5944"/>
                    </a:cubicBezTo>
                    <a:cubicBezTo>
                      <a:pt x="13339" y="6890"/>
                      <a:pt x="13564" y="8508"/>
                      <a:pt x="13564" y="10829"/>
                    </a:cubicBezTo>
                    <a:cubicBezTo>
                      <a:pt x="13564" y="13149"/>
                      <a:pt x="13360" y="14768"/>
                      <a:pt x="12931" y="15684"/>
                    </a:cubicBezTo>
                    <a:close/>
                    <a:moveTo>
                      <a:pt x="10810" y="0"/>
                    </a:moveTo>
                    <a:cubicBezTo>
                      <a:pt x="7139" y="0"/>
                      <a:pt x="4426" y="874"/>
                      <a:pt x="2672" y="2621"/>
                    </a:cubicBezTo>
                    <a:cubicBezTo>
                      <a:pt x="877" y="4354"/>
                      <a:pt x="0" y="7090"/>
                      <a:pt x="0" y="10829"/>
                    </a:cubicBezTo>
                    <a:cubicBezTo>
                      <a:pt x="0" y="14395"/>
                      <a:pt x="897" y="17074"/>
                      <a:pt x="2713" y="18893"/>
                    </a:cubicBezTo>
                    <a:cubicBezTo>
                      <a:pt x="4528" y="20698"/>
                      <a:pt x="7220" y="21600"/>
                      <a:pt x="10810" y="21600"/>
                    </a:cubicBezTo>
                    <a:cubicBezTo>
                      <a:pt x="14461" y="21600"/>
                      <a:pt x="17174" y="20726"/>
                      <a:pt x="18948" y="18993"/>
                    </a:cubicBezTo>
                    <a:cubicBezTo>
                      <a:pt x="20703" y="17274"/>
                      <a:pt x="21600" y="14538"/>
                      <a:pt x="21600" y="10829"/>
                    </a:cubicBezTo>
                    <a:cubicBezTo>
                      <a:pt x="21600" y="7248"/>
                      <a:pt x="20682" y="4541"/>
                      <a:pt x="18867" y="2721"/>
                    </a:cubicBezTo>
                    <a:cubicBezTo>
                      <a:pt x="17052" y="902"/>
                      <a:pt x="14359" y="0"/>
                      <a:pt x="1081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2" name="Shape 10855">
                <a:extLst>
                  <a:ext uri="{FF2B5EF4-FFF2-40B4-BE49-F238E27FC236}">
                    <a16:creationId xmlns:a16="http://schemas.microsoft.com/office/drawing/2014/main" id="{ABEDD8E8-DA29-0D4C-A7E6-C93381E222F6}"/>
                  </a:ext>
                </a:extLst>
              </p:cNvPr>
              <p:cNvSpPr/>
              <p:nvPr/>
            </p:nvSpPr>
            <p:spPr>
              <a:xfrm>
                <a:off x="11481364" y="1559327"/>
                <a:ext cx="8009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68" y="9769"/>
                    </a:lnTo>
                    <a:lnTo>
                      <a:pt x="9357" y="7735"/>
                    </a:lnTo>
                    <a:cubicBezTo>
                      <a:pt x="10261" y="7249"/>
                      <a:pt x="11038" y="6792"/>
                      <a:pt x="11666" y="6365"/>
                    </a:cubicBezTo>
                    <a:cubicBezTo>
                      <a:pt x="11540" y="7514"/>
                      <a:pt x="11515" y="8781"/>
                      <a:pt x="11515" y="10166"/>
                    </a:cubicBezTo>
                    <a:lnTo>
                      <a:pt x="1151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19" y="0"/>
                    </a:lnTo>
                    <a:cubicBezTo>
                      <a:pt x="12619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3" name="Shape 10856">
                <a:extLst>
                  <a:ext uri="{FF2B5EF4-FFF2-40B4-BE49-F238E27FC236}">
                    <a16:creationId xmlns:a16="http://schemas.microsoft.com/office/drawing/2014/main" id="{D89A15EF-3907-1044-808A-3496A6E3EB4A}"/>
                  </a:ext>
                </a:extLst>
              </p:cNvPr>
              <p:cNvSpPr/>
              <p:nvPr/>
            </p:nvSpPr>
            <p:spPr>
              <a:xfrm>
                <a:off x="11490889" y="155932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49" y="9769"/>
                    </a:lnTo>
                    <a:lnTo>
                      <a:pt x="9343" y="7735"/>
                    </a:lnTo>
                    <a:cubicBezTo>
                      <a:pt x="10247" y="7249"/>
                      <a:pt x="11026" y="6792"/>
                      <a:pt x="11654" y="6365"/>
                    </a:cubicBezTo>
                    <a:cubicBezTo>
                      <a:pt x="11553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33" y="0"/>
                    </a:lnTo>
                    <a:cubicBezTo>
                      <a:pt x="12633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4" name="Shape 10857">
                <a:extLst>
                  <a:ext uri="{FF2B5EF4-FFF2-40B4-BE49-F238E27FC236}">
                    <a16:creationId xmlns:a16="http://schemas.microsoft.com/office/drawing/2014/main" id="{094866A2-F7E7-E94A-99BB-C7AE097B6E5F}"/>
                  </a:ext>
                </a:extLst>
              </p:cNvPr>
              <p:cNvSpPr/>
              <p:nvPr/>
            </p:nvSpPr>
            <p:spPr>
              <a:xfrm>
                <a:off x="11505176" y="1559327"/>
                <a:ext cx="8000" cy="13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6"/>
                    </a:moveTo>
                    <a:lnTo>
                      <a:pt x="5174" y="9769"/>
                    </a:lnTo>
                    <a:lnTo>
                      <a:pt x="9343" y="7735"/>
                    </a:lnTo>
                    <a:cubicBezTo>
                      <a:pt x="10273" y="7249"/>
                      <a:pt x="11051" y="6792"/>
                      <a:pt x="11654" y="6365"/>
                    </a:cubicBezTo>
                    <a:cubicBezTo>
                      <a:pt x="11579" y="7514"/>
                      <a:pt x="11503" y="8781"/>
                      <a:pt x="11503" y="10166"/>
                    </a:cubicBezTo>
                    <a:lnTo>
                      <a:pt x="115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659" y="0"/>
                    </a:lnTo>
                    <a:cubicBezTo>
                      <a:pt x="12659" y="0"/>
                      <a:pt x="0" y="6056"/>
                      <a:pt x="0" y="6056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75" name="Shape 10858">
                <a:extLst>
                  <a:ext uri="{FF2B5EF4-FFF2-40B4-BE49-F238E27FC236}">
                    <a16:creationId xmlns:a16="http://schemas.microsoft.com/office/drawing/2014/main" id="{08790D86-BDA1-F84A-A46A-EE2644213F20}"/>
                  </a:ext>
                </a:extLst>
              </p:cNvPr>
              <p:cNvSpPr/>
              <p:nvPr/>
            </p:nvSpPr>
            <p:spPr>
              <a:xfrm>
                <a:off x="11514701" y="1559328"/>
                <a:ext cx="9860" cy="14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40" y="15684"/>
                    </a:moveTo>
                    <a:cubicBezTo>
                      <a:pt x="12512" y="16601"/>
                      <a:pt x="11798" y="17074"/>
                      <a:pt x="10800" y="17074"/>
                    </a:cubicBezTo>
                    <a:cubicBezTo>
                      <a:pt x="9802" y="17074"/>
                      <a:pt x="9088" y="16615"/>
                      <a:pt x="8681" y="15727"/>
                    </a:cubicBezTo>
                    <a:cubicBezTo>
                      <a:pt x="8253" y="14839"/>
                      <a:pt x="8049" y="13221"/>
                      <a:pt x="8049" y="10829"/>
                    </a:cubicBezTo>
                    <a:cubicBezTo>
                      <a:pt x="8049" y="8437"/>
                      <a:pt x="8253" y="6789"/>
                      <a:pt x="8681" y="5887"/>
                    </a:cubicBezTo>
                    <a:cubicBezTo>
                      <a:pt x="9088" y="4999"/>
                      <a:pt x="9802" y="4541"/>
                      <a:pt x="10800" y="4541"/>
                    </a:cubicBezTo>
                    <a:cubicBezTo>
                      <a:pt x="11778" y="4541"/>
                      <a:pt x="12491" y="5013"/>
                      <a:pt x="12919" y="5944"/>
                    </a:cubicBezTo>
                    <a:cubicBezTo>
                      <a:pt x="13347" y="6890"/>
                      <a:pt x="13551" y="8508"/>
                      <a:pt x="13551" y="10829"/>
                    </a:cubicBezTo>
                    <a:cubicBezTo>
                      <a:pt x="13551" y="13149"/>
                      <a:pt x="13347" y="14768"/>
                      <a:pt x="12940" y="15684"/>
                    </a:cubicBezTo>
                    <a:close/>
                    <a:moveTo>
                      <a:pt x="10800" y="0"/>
                    </a:moveTo>
                    <a:cubicBezTo>
                      <a:pt x="7152" y="0"/>
                      <a:pt x="4442" y="874"/>
                      <a:pt x="2649" y="2621"/>
                    </a:cubicBezTo>
                    <a:cubicBezTo>
                      <a:pt x="897" y="4354"/>
                      <a:pt x="0" y="7090"/>
                      <a:pt x="0" y="10829"/>
                    </a:cubicBezTo>
                    <a:cubicBezTo>
                      <a:pt x="0" y="14395"/>
                      <a:pt x="917" y="17074"/>
                      <a:pt x="2731" y="18893"/>
                    </a:cubicBezTo>
                    <a:cubicBezTo>
                      <a:pt x="4544" y="20698"/>
                      <a:pt x="7234" y="21600"/>
                      <a:pt x="10800" y="21600"/>
                    </a:cubicBezTo>
                    <a:cubicBezTo>
                      <a:pt x="14448" y="21600"/>
                      <a:pt x="17158" y="20726"/>
                      <a:pt x="18931" y="18993"/>
                    </a:cubicBezTo>
                    <a:cubicBezTo>
                      <a:pt x="20703" y="17274"/>
                      <a:pt x="21600" y="14538"/>
                      <a:pt x="21600" y="10829"/>
                    </a:cubicBezTo>
                    <a:cubicBezTo>
                      <a:pt x="21600" y="7248"/>
                      <a:pt x="20683" y="4541"/>
                      <a:pt x="18849" y="2721"/>
                    </a:cubicBezTo>
                    <a:cubicBezTo>
                      <a:pt x="17035" y="902"/>
                      <a:pt x="14346" y="0"/>
                      <a:pt x="108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8037" tIns="8037" rIns="8037" bIns="8037" anchor="ctr"/>
              <a:lstStyle/>
              <a:p>
                <a:pPr defTabSz="9643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8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</p:grpSp>
      <p:sp>
        <p:nvSpPr>
          <p:cNvPr id="83" name="Shape 5139">
            <a:extLst>
              <a:ext uri="{FF2B5EF4-FFF2-40B4-BE49-F238E27FC236}">
                <a16:creationId xmlns:a16="http://schemas.microsoft.com/office/drawing/2014/main" id="{47609846-52D2-AE43-A96C-947636080D5B}"/>
              </a:ext>
            </a:extLst>
          </p:cNvPr>
          <p:cNvSpPr/>
          <p:nvPr/>
        </p:nvSpPr>
        <p:spPr>
          <a:xfrm>
            <a:off x="69989" y="3389592"/>
            <a:ext cx="2322468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r" defTabSz="514313">
              <a:defRPr/>
            </a:pPr>
            <a:r>
              <a:rPr lang="en-US" sz="1200" b="1">
                <a:solidFill>
                  <a:srgbClr val="FFC000"/>
                </a:solidFill>
              </a:rPr>
              <a:t>PATIENTS ENROLLED</a:t>
            </a:r>
          </a:p>
        </p:txBody>
      </p:sp>
      <p:sp>
        <p:nvSpPr>
          <p:cNvPr id="84" name="Shape 5139">
            <a:extLst>
              <a:ext uri="{FF2B5EF4-FFF2-40B4-BE49-F238E27FC236}">
                <a16:creationId xmlns:a16="http://schemas.microsoft.com/office/drawing/2014/main" id="{C4E2F35E-6ABC-974B-87B0-728FDD9B984C}"/>
              </a:ext>
            </a:extLst>
          </p:cNvPr>
          <p:cNvSpPr/>
          <p:nvPr/>
        </p:nvSpPr>
        <p:spPr>
          <a:xfrm>
            <a:off x="6659164" y="2904943"/>
            <a:ext cx="1476930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defTabSz="514313">
              <a:defRPr/>
            </a:pPr>
            <a:r>
              <a:rPr lang="en-US" sz="1200" b="1">
                <a:solidFill>
                  <a:srgbClr val="FFC000"/>
                </a:solidFill>
              </a:rPr>
              <a:t>PUBLICATIONS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8C023C-1E6C-D34A-B834-715C25227B1F}"/>
              </a:ext>
            </a:extLst>
          </p:cNvPr>
          <p:cNvSpPr/>
          <p:nvPr/>
        </p:nvSpPr>
        <p:spPr>
          <a:xfrm>
            <a:off x="6659166" y="3096665"/>
            <a:ext cx="2079256" cy="575607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 dirty="0">
                <a:solidFill>
                  <a:srgbClr val="1A1A1A"/>
                </a:solidFill>
                <a:latin typeface="+mj-lt"/>
              </a:rPr>
              <a:t>Data from the </a:t>
            </a:r>
            <a:r>
              <a:rPr lang="en-US" sz="900" b="1" dirty="0">
                <a:solidFill>
                  <a:srgbClr val="F6AE2D"/>
                </a:solidFill>
                <a:latin typeface="+mj-lt"/>
              </a:rPr>
              <a:t>CDLK5 Registry </a:t>
            </a:r>
            <a:r>
              <a:rPr lang="en-US" sz="900" dirty="0">
                <a:solidFill>
                  <a:srgbClr val="1A1A1A"/>
                </a:solidFill>
                <a:latin typeface="+mj-lt"/>
              </a:rPr>
              <a:t>has been used in publications to increase the understanding of the disease </a:t>
            </a:r>
          </a:p>
        </p:txBody>
      </p:sp>
      <p:sp>
        <p:nvSpPr>
          <p:cNvPr id="86" name="Shape 5139">
            <a:extLst>
              <a:ext uri="{FF2B5EF4-FFF2-40B4-BE49-F238E27FC236}">
                <a16:creationId xmlns:a16="http://schemas.microsoft.com/office/drawing/2014/main" id="{2FA4F0C1-E2AD-7C49-BB1A-6C9F5578FBEB}"/>
              </a:ext>
            </a:extLst>
          </p:cNvPr>
          <p:cNvSpPr/>
          <p:nvPr/>
        </p:nvSpPr>
        <p:spPr>
          <a:xfrm>
            <a:off x="6832085" y="1410739"/>
            <a:ext cx="1476930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defTabSz="514313">
              <a:defRPr/>
            </a:pPr>
            <a:r>
              <a:rPr lang="en-US" sz="1200" b="1">
                <a:solidFill>
                  <a:srgbClr val="295570"/>
                </a:solidFill>
                <a:ea typeface="Roboto Light" panose="02000000000000000000" pitchFamily="2" charset="0"/>
              </a:rPr>
              <a:t>LAUNCH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046AA23-C4EA-D64A-8302-4788B87EAB85}"/>
              </a:ext>
            </a:extLst>
          </p:cNvPr>
          <p:cNvSpPr/>
          <p:nvPr/>
        </p:nvSpPr>
        <p:spPr>
          <a:xfrm>
            <a:off x="6832086" y="1602460"/>
            <a:ext cx="2075315" cy="1074205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 dirty="0">
                <a:solidFill>
                  <a:srgbClr val="1A1A1A"/>
                </a:solidFill>
                <a:latin typeface="+mj-lt"/>
              </a:rPr>
              <a:t>The </a:t>
            </a:r>
            <a:r>
              <a:rPr lang="en-US" sz="900" b="1" dirty="0">
                <a:solidFill>
                  <a:srgbClr val="295570"/>
                </a:solidFill>
                <a:latin typeface="+mj-lt"/>
              </a:rPr>
              <a:t>CDLK5 Registry </a:t>
            </a:r>
            <a:r>
              <a:rPr lang="en-US" sz="900" dirty="0">
                <a:solidFill>
                  <a:srgbClr val="1A1A1A"/>
                </a:solidFill>
                <a:latin typeface="+mj-lt"/>
              </a:rPr>
              <a:t>was launched in 2018 and was in development for 2 years. Now, 7 pharma have collaborated on an endpoint-enabling study with data linked to the CDKL5 registry through our GUID service.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A31A06B-D608-6649-8678-3DB314F526EB}"/>
              </a:ext>
            </a:extLst>
          </p:cNvPr>
          <p:cNvSpPr/>
          <p:nvPr/>
        </p:nvSpPr>
        <p:spPr>
          <a:xfrm>
            <a:off x="213262" y="3581315"/>
            <a:ext cx="2174433" cy="575607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algn="r" defTabSz="685749">
              <a:lnSpc>
                <a:spcPct val="120000"/>
              </a:lnSpc>
              <a:defRPr/>
            </a:pPr>
            <a:r>
              <a:rPr lang="en-US" sz="900" dirty="0">
                <a:solidFill>
                  <a:srgbClr val="1A1A1A"/>
                </a:solidFill>
                <a:latin typeface="+mj-lt"/>
              </a:rPr>
              <a:t>Since its launch, the </a:t>
            </a:r>
            <a:r>
              <a:rPr lang="en-US" sz="900" b="1" dirty="0">
                <a:solidFill>
                  <a:srgbClr val="F6AE2D"/>
                </a:solidFill>
                <a:latin typeface="+mj-lt"/>
              </a:rPr>
              <a:t>CDLK5 registry</a:t>
            </a:r>
            <a:r>
              <a:rPr lang="en-US" sz="900" dirty="0">
                <a:solidFill>
                  <a:srgbClr val="1A1A1A"/>
                </a:solidFill>
                <a:latin typeface="+mj-lt"/>
              </a:rPr>
              <a:t> has enrolled over 170 patients and the number of anticipated patients is ~300</a:t>
            </a:r>
          </a:p>
        </p:txBody>
      </p:sp>
      <p:sp>
        <p:nvSpPr>
          <p:cNvPr id="89" name="Shape 5139">
            <a:extLst>
              <a:ext uri="{FF2B5EF4-FFF2-40B4-BE49-F238E27FC236}">
                <a16:creationId xmlns:a16="http://schemas.microsoft.com/office/drawing/2014/main" id="{F328A1CE-FBF8-C64C-9DF3-98B5ACF2C613}"/>
              </a:ext>
            </a:extLst>
          </p:cNvPr>
          <p:cNvSpPr/>
          <p:nvPr/>
        </p:nvSpPr>
        <p:spPr>
          <a:xfrm>
            <a:off x="625053" y="1410739"/>
            <a:ext cx="1771795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r" defTabSz="514313">
              <a:defRPr/>
            </a:pPr>
            <a:r>
              <a:rPr lang="en-US" sz="1200" b="1">
                <a:solidFill>
                  <a:srgbClr val="295570"/>
                </a:solidFill>
              </a:rPr>
              <a:t>2 PARTNERS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46B653A-662A-4D48-B6D9-E5847C429AE6}"/>
              </a:ext>
            </a:extLst>
          </p:cNvPr>
          <p:cNvSpPr/>
          <p:nvPr/>
        </p:nvSpPr>
        <p:spPr>
          <a:xfrm>
            <a:off x="74378" y="1602460"/>
            <a:ext cx="2322468" cy="575607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algn="r" defTabSz="685749">
              <a:lnSpc>
                <a:spcPct val="120000"/>
              </a:lnSpc>
              <a:defRPr/>
            </a:pPr>
            <a:r>
              <a:rPr lang="en-US" sz="900" dirty="0">
                <a:solidFill>
                  <a:srgbClr val="1A1A1A"/>
                </a:solidFill>
                <a:latin typeface="+mj-lt"/>
              </a:rPr>
              <a:t>The </a:t>
            </a:r>
            <a:r>
              <a:rPr lang="en-US" sz="900" b="1" dirty="0">
                <a:solidFill>
                  <a:srgbClr val="295570"/>
                </a:solidFill>
                <a:latin typeface="+mj-lt"/>
              </a:rPr>
              <a:t>CDLK5 Registry </a:t>
            </a:r>
            <a:r>
              <a:rPr lang="en-US" sz="900" dirty="0">
                <a:solidFill>
                  <a:srgbClr val="1A1A1A"/>
                </a:solidFill>
                <a:latin typeface="+mj-lt"/>
              </a:rPr>
              <a:t>was created in collaboration with the </a:t>
            </a:r>
            <a:r>
              <a:rPr lang="en-US" sz="900" dirty="0" err="1">
                <a:solidFill>
                  <a:srgbClr val="1A1A1A"/>
                </a:solidFill>
                <a:latin typeface="+mj-lt"/>
              </a:rPr>
              <a:t>LouLou</a:t>
            </a:r>
            <a:r>
              <a:rPr lang="en-US" sz="900" dirty="0">
                <a:solidFill>
                  <a:srgbClr val="1A1A1A"/>
                </a:solidFill>
                <a:latin typeface="+mj-lt"/>
              </a:rPr>
              <a:t> Foundation and Orphan Disease Center (UPenn)</a:t>
            </a:r>
          </a:p>
        </p:txBody>
      </p:sp>
      <p:pic>
        <p:nvPicPr>
          <p:cNvPr id="91" name="Picture 90" descr="A close up of a logo&#10;&#10;Description automatically generated">
            <a:extLst>
              <a:ext uri="{FF2B5EF4-FFF2-40B4-BE49-F238E27FC236}">
                <a16:creationId xmlns:a16="http://schemas.microsoft.com/office/drawing/2014/main" id="{24F462FA-721A-0B48-8849-640D56335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38518" r="15785" b="33122"/>
          <a:stretch/>
        </p:blipFill>
        <p:spPr>
          <a:xfrm>
            <a:off x="3815081" y="1937226"/>
            <a:ext cx="1242597" cy="480503"/>
          </a:xfrm>
          <a:prstGeom prst="rect">
            <a:avLst/>
          </a:prstGeom>
          <a:ln w="57150">
            <a:noFill/>
          </a:ln>
        </p:spPr>
      </p:pic>
      <p:pic>
        <p:nvPicPr>
          <p:cNvPr id="92" name="Picture 91" descr="Logo, company name&#10;&#10;Description automatically generated">
            <a:extLst>
              <a:ext uri="{FF2B5EF4-FFF2-40B4-BE49-F238E27FC236}">
                <a16:creationId xmlns:a16="http://schemas.microsoft.com/office/drawing/2014/main" id="{A0487B8E-42B2-0848-A35E-EC7B09E7E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9" y="2112806"/>
            <a:ext cx="1030673" cy="552555"/>
          </a:xfrm>
          <a:prstGeom prst="rect">
            <a:avLst/>
          </a:prstGeom>
        </p:spPr>
      </p:pic>
      <p:grpSp>
        <p:nvGrpSpPr>
          <p:cNvPr id="838" name="Group 837">
            <a:extLst>
              <a:ext uri="{FF2B5EF4-FFF2-40B4-BE49-F238E27FC236}">
                <a16:creationId xmlns:a16="http://schemas.microsoft.com/office/drawing/2014/main" id="{12AC0DB3-C825-7845-9D03-101F69E35ECC}"/>
              </a:ext>
            </a:extLst>
          </p:cNvPr>
          <p:cNvGrpSpPr>
            <a:grpSpLocks noChangeAspect="1"/>
          </p:cNvGrpSpPr>
          <p:nvPr/>
        </p:nvGrpSpPr>
        <p:grpSpPr>
          <a:xfrm>
            <a:off x="3875715" y="3782369"/>
            <a:ext cx="908596" cy="594000"/>
            <a:chOff x="5157992" y="1665629"/>
            <a:chExt cx="2936367" cy="1919171"/>
          </a:xfrm>
          <a:solidFill>
            <a:schemeClr val="bg1"/>
          </a:solidFill>
        </p:grpSpPr>
        <p:sp>
          <p:nvSpPr>
            <p:cNvPr id="839" name="Freeform 5">
              <a:extLst>
                <a:ext uri="{FF2B5EF4-FFF2-40B4-BE49-F238E27FC236}">
                  <a16:creationId xmlns:a16="http://schemas.microsoft.com/office/drawing/2014/main" id="{A125A15A-49E7-634F-8341-6E0364C2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0" name="Freeform 6">
              <a:extLst>
                <a:ext uri="{FF2B5EF4-FFF2-40B4-BE49-F238E27FC236}">
                  <a16:creationId xmlns:a16="http://schemas.microsoft.com/office/drawing/2014/main" id="{FFA825DE-4798-314B-9291-885DE9AB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1" name="Freeform 7">
              <a:extLst>
                <a:ext uri="{FF2B5EF4-FFF2-40B4-BE49-F238E27FC236}">
                  <a16:creationId xmlns:a16="http://schemas.microsoft.com/office/drawing/2014/main" id="{A4679E8D-69D7-DA4C-AE00-D643A662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2" name="Freeform 8">
              <a:extLst>
                <a:ext uri="{FF2B5EF4-FFF2-40B4-BE49-F238E27FC236}">
                  <a16:creationId xmlns:a16="http://schemas.microsoft.com/office/drawing/2014/main" id="{92369AE7-ED10-D444-872A-BD2CED351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3" name="Freeform 9">
              <a:extLst>
                <a:ext uri="{FF2B5EF4-FFF2-40B4-BE49-F238E27FC236}">
                  <a16:creationId xmlns:a16="http://schemas.microsoft.com/office/drawing/2014/main" id="{D05400D1-2B61-F74C-815A-35747771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4" name="Freeform 10">
              <a:extLst>
                <a:ext uri="{FF2B5EF4-FFF2-40B4-BE49-F238E27FC236}">
                  <a16:creationId xmlns:a16="http://schemas.microsoft.com/office/drawing/2014/main" id="{9908017A-065D-7843-927A-A473C2CFA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5" name="Freeform 11">
              <a:extLst>
                <a:ext uri="{FF2B5EF4-FFF2-40B4-BE49-F238E27FC236}">
                  <a16:creationId xmlns:a16="http://schemas.microsoft.com/office/drawing/2014/main" id="{BA7E0950-93F1-EB4B-9E24-58CD50CE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6" name="Freeform 12">
              <a:extLst>
                <a:ext uri="{FF2B5EF4-FFF2-40B4-BE49-F238E27FC236}">
                  <a16:creationId xmlns:a16="http://schemas.microsoft.com/office/drawing/2014/main" id="{AA915909-086D-E74C-8AE3-03A5A18A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7" name="Freeform 13">
              <a:extLst>
                <a:ext uri="{FF2B5EF4-FFF2-40B4-BE49-F238E27FC236}">
                  <a16:creationId xmlns:a16="http://schemas.microsoft.com/office/drawing/2014/main" id="{E8A73DF3-EF5F-4142-918F-BBC66C7DB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8" name="Freeform 14">
              <a:extLst>
                <a:ext uri="{FF2B5EF4-FFF2-40B4-BE49-F238E27FC236}">
                  <a16:creationId xmlns:a16="http://schemas.microsoft.com/office/drawing/2014/main" id="{C29913C7-0013-8E46-BFBE-734192C87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49" name="Freeform 15">
              <a:extLst>
                <a:ext uri="{FF2B5EF4-FFF2-40B4-BE49-F238E27FC236}">
                  <a16:creationId xmlns:a16="http://schemas.microsoft.com/office/drawing/2014/main" id="{694A8A7A-0E98-0C46-A0D7-E270A4B4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0" name="Freeform 16">
              <a:extLst>
                <a:ext uri="{FF2B5EF4-FFF2-40B4-BE49-F238E27FC236}">
                  <a16:creationId xmlns:a16="http://schemas.microsoft.com/office/drawing/2014/main" id="{CC5DC0BE-8FD1-9A4D-8026-86089C99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1" name="Freeform 17">
              <a:extLst>
                <a:ext uri="{FF2B5EF4-FFF2-40B4-BE49-F238E27FC236}">
                  <a16:creationId xmlns:a16="http://schemas.microsoft.com/office/drawing/2014/main" id="{2FFB5567-86EA-8E44-9D8A-732A0AAA6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2" name="Freeform 18">
              <a:extLst>
                <a:ext uri="{FF2B5EF4-FFF2-40B4-BE49-F238E27FC236}">
                  <a16:creationId xmlns:a16="http://schemas.microsoft.com/office/drawing/2014/main" id="{4BE6A847-C053-C74A-A985-37E27314C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3" name="Freeform 19">
              <a:extLst>
                <a:ext uri="{FF2B5EF4-FFF2-40B4-BE49-F238E27FC236}">
                  <a16:creationId xmlns:a16="http://schemas.microsoft.com/office/drawing/2014/main" id="{7B4CB924-297F-3B46-8A80-E808FB957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4" name="Freeform 20">
              <a:extLst>
                <a:ext uri="{FF2B5EF4-FFF2-40B4-BE49-F238E27FC236}">
                  <a16:creationId xmlns:a16="http://schemas.microsoft.com/office/drawing/2014/main" id="{6FDC6160-739E-2C4C-88CB-F93BF3E02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5" name="Freeform 21">
              <a:extLst>
                <a:ext uri="{FF2B5EF4-FFF2-40B4-BE49-F238E27FC236}">
                  <a16:creationId xmlns:a16="http://schemas.microsoft.com/office/drawing/2014/main" id="{8D5731C3-76CC-5947-BC2F-D4E4D9D9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6" name="Freeform 22">
              <a:extLst>
                <a:ext uri="{FF2B5EF4-FFF2-40B4-BE49-F238E27FC236}">
                  <a16:creationId xmlns:a16="http://schemas.microsoft.com/office/drawing/2014/main" id="{5CAC2A9C-B6CC-4643-B5D7-879808B0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7" name="Freeform 23">
              <a:extLst>
                <a:ext uri="{FF2B5EF4-FFF2-40B4-BE49-F238E27FC236}">
                  <a16:creationId xmlns:a16="http://schemas.microsoft.com/office/drawing/2014/main" id="{524116DF-FC56-FC42-8717-01C35CF4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8" name="Freeform 24">
              <a:extLst>
                <a:ext uri="{FF2B5EF4-FFF2-40B4-BE49-F238E27FC236}">
                  <a16:creationId xmlns:a16="http://schemas.microsoft.com/office/drawing/2014/main" id="{17977362-561F-514C-9D90-005FBBC7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59" name="Freeform 25">
              <a:extLst>
                <a:ext uri="{FF2B5EF4-FFF2-40B4-BE49-F238E27FC236}">
                  <a16:creationId xmlns:a16="http://schemas.microsoft.com/office/drawing/2014/main" id="{8F007A53-CE90-434C-BB4B-F28B3E5B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0" name="Freeform 26">
              <a:extLst>
                <a:ext uri="{FF2B5EF4-FFF2-40B4-BE49-F238E27FC236}">
                  <a16:creationId xmlns:a16="http://schemas.microsoft.com/office/drawing/2014/main" id="{E47BE1C4-DDED-CD43-8507-93D8BDE9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1" name="Freeform 27">
              <a:extLst>
                <a:ext uri="{FF2B5EF4-FFF2-40B4-BE49-F238E27FC236}">
                  <a16:creationId xmlns:a16="http://schemas.microsoft.com/office/drawing/2014/main" id="{6D27A379-BF7B-A24C-81E4-6C016B178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2" name="Freeform 28">
              <a:extLst>
                <a:ext uri="{FF2B5EF4-FFF2-40B4-BE49-F238E27FC236}">
                  <a16:creationId xmlns:a16="http://schemas.microsoft.com/office/drawing/2014/main" id="{66E68135-6649-6045-B83D-01ED68418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3" name="Freeform 29">
              <a:extLst>
                <a:ext uri="{FF2B5EF4-FFF2-40B4-BE49-F238E27FC236}">
                  <a16:creationId xmlns:a16="http://schemas.microsoft.com/office/drawing/2014/main" id="{13EB1B19-057B-B044-AEB4-B7E76BFAB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4" name="Freeform 30">
              <a:extLst>
                <a:ext uri="{FF2B5EF4-FFF2-40B4-BE49-F238E27FC236}">
                  <a16:creationId xmlns:a16="http://schemas.microsoft.com/office/drawing/2014/main" id="{9F138EE8-A378-F541-92C0-CF2CD2B12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5" name="Freeform 31">
              <a:extLst>
                <a:ext uri="{FF2B5EF4-FFF2-40B4-BE49-F238E27FC236}">
                  <a16:creationId xmlns:a16="http://schemas.microsoft.com/office/drawing/2014/main" id="{8E897133-97E5-BB40-BFB8-CA1155D1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6" name="Freeform 32">
              <a:extLst>
                <a:ext uri="{FF2B5EF4-FFF2-40B4-BE49-F238E27FC236}">
                  <a16:creationId xmlns:a16="http://schemas.microsoft.com/office/drawing/2014/main" id="{3DF4DB22-258C-ED4C-86DD-CD6B0AD77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7" name="Freeform 33">
              <a:extLst>
                <a:ext uri="{FF2B5EF4-FFF2-40B4-BE49-F238E27FC236}">
                  <a16:creationId xmlns:a16="http://schemas.microsoft.com/office/drawing/2014/main" id="{E0ED0D0B-5F50-D449-96B8-484DEDD72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8" name="Freeform 34">
              <a:extLst>
                <a:ext uri="{FF2B5EF4-FFF2-40B4-BE49-F238E27FC236}">
                  <a16:creationId xmlns:a16="http://schemas.microsoft.com/office/drawing/2014/main" id="{34179760-5E0A-FF4F-B78E-43B7A53AD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69" name="Freeform 35">
              <a:extLst>
                <a:ext uri="{FF2B5EF4-FFF2-40B4-BE49-F238E27FC236}">
                  <a16:creationId xmlns:a16="http://schemas.microsoft.com/office/drawing/2014/main" id="{A4ADC557-7935-ED41-B397-51FA4B301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0" name="Freeform 36">
              <a:extLst>
                <a:ext uri="{FF2B5EF4-FFF2-40B4-BE49-F238E27FC236}">
                  <a16:creationId xmlns:a16="http://schemas.microsoft.com/office/drawing/2014/main" id="{D7424EE6-6864-9E4A-A5F1-1AD7D1D6A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1" name="Freeform 37">
              <a:extLst>
                <a:ext uri="{FF2B5EF4-FFF2-40B4-BE49-F238E27FC236}">
                  <a16:creationId xmlns:a16="http://schemas.microsoft.com/office/drawing/2014/main" id="{6D0B733B-6AB8-E344-AB24-705B692B1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2" name="Freeform 38">
              <a:extLst>
                <a:ext uri="{FF2B5EF4-FFF2-40B4-BE49-F238E27FC236}">
                  <a16:creationId xmlns:a16="http://schemas.microsoft.com/office/drawing/2014/main" id="{3C65A0F4-C34D-A646-BBA8-22227E9D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FFB8A2"/>
                </a:solidFill>
              </a:endParaRPr>
            </a:p>
          </p:txBody>
        </p:sp>
        <p:sp>
          <p:nvSpPr>
            <p:cNvPr id="873" name="Freeform 39">
              <a:extLst>
                <a:ext uri="{FF2B5EF4-FFF2-40B4-BE49-F238E27FC236}">
                  <a16:creationId xmlns:a16="http://schemas.microsoft.com/office/drawing/2014/main" id="{2DCECBCF-1B54-8B49-AE78-7FC4F8F79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4" name="Freeform 40">
              <a:extLst>
                <a:ext uri="{FF2B5EF4-FFF2-40B4-BE49-F238E27FC236}">
                  <a16:creationId xmlns:a16="http://schemas.microsoft.com/office/drawing/2014/main" id="{EBBADDCA-355A-DF47-A978-8485AF990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5" name="Freeform 41">
              <a:extLst>
                <a:ext uri="{FF2B5EF4-FFF2-40B4-BE49-F238E27FC236}">
                  <a16:creationId xmlns:a16="http://schemas.microsoft.com/office/drawing/2014/main" id="{D43D8475-065F-CD49-B7E0-8DEC983EF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6" name="Freeform 42">
              <a:extLst>
                <a:ext uri="{FF2B5EF4-FFF2-40B4-BE49-F238E27FC236}">
                  <a16:creationId xmlns:a16="http://schemas.microsoft.com/office/drawing/2014/main" id="{17356D5F-F4DD-1044-B506-B95A23832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7" name="Freeform 43">
              <a:extLst>
                <a:ext uri="{FF2B5EF4-FFF2-40B4-BE49-F238E27FC236}">
                  <a16:creationId xmlns:a16="http://schemas.microsoft.com/office/drawing/2014/main" id="{5339F7A6-EEB9-EA4D-BD03-AF6DC9C0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8" name="Freeform 44">
              <a:extLst>
                <a:ext uri="{FF2B5EF4-FFF2-40B4-BE49-F238E27FC236}">
                  <a16:creationId xmlns:a16="http://schemas.microsoft.com/office/drawing/2014/main" id="{6D16BC3E-2810-684A-921C-EBF112172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79" name="Freeform 45">
              <a:extLst>
                <a:ext uri="{FF2B5EF4-FFF2-40B4-BE49-F238E27FC236}">
                  <a16:creationId xmlns:a16="http://schemas.microsoft.com/office/drawing/2014/main" id="{9FBBF1CD-E4AF-6443-B7C8-E2DBA536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0" name="Freeform 46">
              <a:extLst>
                <a:ext uri="{FF2B5EF4-FFF2-40B4-BE49-F238E27FC236}">
                  <a16:creationId xmlns:a16="http://schemas.microsoft.com/office/drawing/2014/main" id="{CFFBCE91-D814-B042-8867-A0B9FDFC1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1" name="Freeform 47">
              <a:extLst>
                <a:ext uri="{FF2B5EF4-FFF2-40B4-BE49-F238E27FC236}">
                  <a16:creationId xmlns:a16="http://schemas.microsoft.com/office/drawing/2014/main" id="{CFCDA7D7-06B1-EF45-85E3-4A2EC39D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2" name="Line 48">
              <a:extLst>
                <a:ext uri="{FF2B5EF4-FFF2-40B4-BE49-F238E27FC236}">
                  <a16:creationId xmlns:a16="http://schemas.microsoft.com/office/drawing/2014/main" id="{F0463A5E-227A-E145-AB90-6D0FB6E4E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3" name="Line 49">
              <a:extLst>
                <a:ext uri="{FF2B5EF4-FFF2-40B4-BE49-F238E27FC236}">
                  <a16:creationId xmlns:a16="http://schemas.microsoft.com/office/drawing/2014/main" id="{ACEC1D29-727B-8044-B5CF-A68B1558F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4" name="Freeform 50">
              <a:extLst>
                <a:ext uri="{FF2B5EF4-FFF2-40B4-BE49-F238E27FC236}">
                  <a16:creationId xmlns:a16="http://schemas.microsoft.com/office/drawing/2014/main" id="{A8388D50-5B92-7340-ABF6-09160A5D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5" name="Freeform 51">
              <a:extLst>
                <a:ext uri="{FF2B5EF4-FFF2-40B4-BE49-F238E27FC236}">
                  <a16:creationId xmlns:a16="http://schemas.microsoft.com/office/drawing/2014/main" id="{63D6635D-6FEB-0B4B-9F0F-9F6FC15AB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6" name="Freeform 52">
              <a:extLst>
                <a:ext uri="{FF2B5EF4-FFF2-40B4-BE49-F238E27FC236}">
                  <a16:creationId xmlns:a16="http://schemas.microsoft.com/office/drawing/2014/main" id="{E4A89995-E213-2B4C-9621-C463FAF3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7" name="Freeform 53">
              <a:extLst>
                <a:ext uri="{FF2B5EF4-FFF2-40B4-BE49-F238E27FC236}">
                  <a16:creationId xmlns:a16="http://schemas.microsoft.com/office/drawing/2014/main" id="{AC293B04-6A38-DA45-8AFF-6DD7631D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8" name="Freeform 54">
              <a:extLst>
                <a:ext uri="{FF2B5EF4-FFF2-40B4-BE49-F238E27FC236}">
                  <a16:creationId xmlns:a16="http://schemas.microsoft.com/office/drawing/2014/main" id="{7B30C151-AF29-8C49-A6E6-9D08C6E68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89" name="Freeform 55">
              <a:extLst>
                <a:ext uri="{FF2B5EF4-FFF2-40B4-BE49-F238E27FC236}">
                  <a16:creationId xmlns:a16="http://schemas.microsoft.com/office/drawing/2014/main" id="{432FDCF8-C526-6C4B-8039-BB2E4F40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22CDA0AE-0E23-9D4E-9633-D3DA11F0A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2" y="3013096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23F428BD-DE9D-244C-8237-2AC9CFB0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371224">
                <a:defRPr/>
              </a:pPr>
              <a:endParaRPr lang="en-US" sz="1050">
                <a:solidFill>
                  <a:srgbClr val="1A9988"/>
                </a:solidFill>
              </a:endParaRPr>
            </a:p>
          </p:txBody>
        </p:sp>
      </p:grpSp>
      <p:sp>
        <p:nvSpPr>
          <p:cNvPr id="892" name="Shape 5139">
            <a:extLst>
              <a:ext uri="{FF2B5EF4-FFF2-40B4-BE49-F238E27FC236}">
                <a16:creationId xmlns:a16="http://schemas.microsoft.com/office/drawing/2014/main" id="{732A2465-2318-D244-B6B6-4E2A357D309D}"/>
              </a:ext>
            </a:extLst>
          </p:cNvPr>
          <p:cNvSpPr/>
          <p:nvPr/>
        </p:nvSpPr>
        <p:spPr>
          <a:xfrm>
            <a:off x="5137155" y="3623633"/>
            <a:ext cx="1476930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defTabSz="514313">
              <a:defRPr/>
            </a:pPr>
            <a:r>
              <a:rPr lang="en-US" sz="1200" b="1">
                <a:solidFill>
                  <a:srgbClr val="295570"/>
                </a:solidFill>
              </a:rPr>
              <a:t>Global Access</a:t>
            </a:r>
          </a:p>
        </p:txBody>
      </p:sp>
      <p:sp>
        <p:nvSpPr>
          <p:cNvPr id="893" name="Rectangle 892">
            <a:extLst>
              <a:ext uri="{FF2B5EF4-FFF2-40B4-BE49-F238E27FC236}">
                <a16:creationId xmlns:a16="http://schemas.microsoft.com/office/drawing/2014/main" id="{B950632B-5C2A-2143-96AF-021354C3269D}"/>
              </a:ext>
            </a:extLst>
          </p:cNvPr>
          <p:cNvSpPr/>
          <p:nvPr/>
        </p:nvSpPr>
        <p:spPr>
          <a:xfrm>
            <a:off x="5141525" y="3804954"/>
            <a:ext cx="2073927" cy="1074205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 dirty="0">
                <a:solidFill>
                  <a:srgbClr val="1A1A1A"/>
                </a:solidFill>
                <a:latin typeface="+mj-lt"/>
              </a:rPr>
              <a:t>T</a:t>
            </a:r>
            <a:r>
              <a:rPr lang="en-US" sz="900" dirty="0">
                <a:solidFill>
                  <a:srgbClr val="295570"/>
                </a:solidFill>
                <a:latin typeface="+mj-lt"/>
              </a:rPr>
              <a:t>he </a:t>
            </a:r>
            <a:r>
              <a:rPr lang="en-US" sz="900" b="1" dirty="0">
                <a:solidFill>
                  <a:srgbClr val="295570"/>
                </a:solidFill>
                <a:latin typeface="+mj-lt"/>
              </a:rPr>
              <a:t>CDLK5 Registry </a:t>
            </a:r>
            <a:r>
              <a:rPr lang="en-US" sz="900" dirty="0">
                <a:solidFill>
                  <a:srgbClr val="1A1A1A"/>
                </a:solidFill>
                <a:latin typeface="+mj-lt"/>
              </a:rPr>
              <a:t>has enrolled patients around the world, with the largest dataset collected on the CDLK5 community coming from the US and data shared with Australian researchers through our GUID.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611DA7-6AB0-4D4D-BD9C-3F3EAC732982}"/>
              </a:ext>
            </a:extLst>
          </p:cNvPr>
          <p:cNvSpPr/>
          <p:nvPr/>
        </p:nvSpPr>
        <p:spPr>
          <a:xfrm>
            <a:off x="4421906" y="4041332"/>
            <a:ext cx="54000" cy="54000"/>
          </a:xfrm>
          <a:prstGeom prst="ellipse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B0555854-EEEE-9A44-AAC7-2BEB22BBB217}"/>
              </a:ext>
            </a:extLst>
          </p:cNvPr>
          <p:cNvSpPr/>
          <p:nvPr/>
        </p:nvSpPr>
        <p:spPr>
          <a:xfrm>
            <a:off x="4551101" y="4159662"/>
            <a:ext cx="54000" cy="54000"/>
          </a:xfrm>
          <a:prstGeom prst="ellipse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68A13A6B-C988-3F47-AAE0-4C528AC92048}"/>
              </a:ext>
            </a:extLst>
          </p:cNvPr>
          <p:cNvSpPr/>
          <p:nvPr/>
        </p:nvSpPr>
        <p:spPr>
          <a:xfrm>
            <a:off x="3942149" y="4053867"/>
            <a:ext cx="54000" cy="54000"/>
          </a:xfrm>
          <a:prstGeom prst="ellipse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0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96" name="Picture 895" descr="A close up of a logo&#10;&#10;Description automatically generated">
            <a:extLst>
              <a:ext uri="{FF2B5EF4-FFF2-40B4-BE49-F238E27FC236}">
                <a16:creationId xmlns:a16="http://schemas.microsoft.com/office/drawing/2014/main" id="{FA7052A1-7122-E74C-B30A-36B311708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38518" r="15785" b="33122"/>
          <a:stretch/>
        </p:blipFill>
        <p:spPr>
          <a:xfrm>
            <a:off x="7364788" y="311824"/>
            <a:ext cx="1542614" cy="596516"/>
          </a:xfrm>
          <a:prstGeom prst="rect">
            <a:avLst/>
          </a:prstGeom>
          <a:ln w="57150">
            <a:noFill/>
          </a:ln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0E23313-2675-4F53-A731-C15F13741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451" y="2172781"/>
            <a:ext cx="1223168" cy="4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818BB-54B5-4538-A4B0-48BC69D3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6A3B-AF22-E152-862B-7562A94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04D6D"/>
                </a:solidFill>
                <a:latin typeface="Roboto"/>
              </a:rPr>
              <a:t>Case study:</a:t>
            </a:r>
            <a:br>
              <a:rPr lang="en-US">
                <a:solidFill>
                  <a:srgbClr val="304D6D"/>
                </a:solidFill>
                <a:latin typeface="Roboto"/>
              </a:rPr>
            </a:br>
            <a:r>
              <a:rPr lang="en-US" sz="1500" b="0"/>
              <a:t>GUID-Enabled Data Linkage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0A90BB-E072-DFBA-279F-9A72ABC0A7C7}"/>
              </a:ext>
            </a:extLst>
          </p:cNvPr>
          <p:cNvSpPr txBox="1">
            <a:spLocks/>
          </p:cNvSpPr>
          <p:nvPr/>
        </p:nvSpPr>
        <p:spPr>
          <a:xfrm>
            <a:off x="628650" y="865732"/>
            <a:ext cx="7886700" cy="6653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5">
              <a:defRPr/>
            </a:pPr>
            <a:r>
              <a:rPr lang="en-US" sz="1500">
                <a:solidFill>
                  <a:srgbClr val="424242"/>
                </a:solidFill>
                <a:latin typeface="Roboto"/>
                <a:ea typeface="Roboto"/>
                <a:cs typeface="Roboto"/>
              </a:rPr>
              <a:t>Enabling multi-sponsor collaboration through the CDKL5 Registry to link patient data across independent trials and real-world registries without compromising privacy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C840AD9-121E-7FDF-6A6D-FDDC4CC243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1922" y="1732876"/>
          <a:ext cx="6002078" cy="284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99E6CE-F2C0-1151-3464-A56CA612FC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38518" r="15785" b="33122"/>
          <a:stretch/>
        </p:blipFill>
        <p:spPr>
          <a:xfrm>
            <a:off x="7009413" y="215941"/>
            <a:ext cx="1776046" cy="686783"/>
          </a:xfrm>
          <a:prstGeom prst="rect">
            <a:avLst/>
          </a:prstGeom>
          <a:ln w="5715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F117-EC08-ACED-4A7D-DBF1A8925E25}"/>
              </a:ext>
            </a:extLst>
          </p:cNvPr>
          <p:cNvSpPr txBox="1">
            <a:spLocks/>
          </p:cNvSpPr>
          <p:nvPr/>
        </p:nvSpPr>
        <p:spPr>
          <a:xfrm>
            <a:off x="741622" y="2223215"/>
            <a:ext cx="2808488" cy="2506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81000" tIns="81000" rIns="81000" bIns="81000" rtlCol="0">
            <a:normAutofit/>
          </a:bodyPr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8" indent="-228588" defTabSz="914355">
              <a:spcBef>
                <a:spcPts val="1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Roboto"/>
              </a:rPr>
              <a:t>Multi-sponsor registry </a:t>
            </a:r>
            <a:r>
              <a:rPr lang="en-US" sz="900" b="1">
                <a:solidFill>
                  <a:srgbClr val="304D6D"/>
                </a:solidFill>
                <a:latin typeface="Roboto"/>
              </a:rPr>
              <a:t>initiative supporting multiple studies </a:t>
            </a:r>
            <a:r>
              <a:rPr lang="en-US" sz="900">
                <a:solidFill>
                  <a:srgbClr val="000000"/>
                </a:solidFill>
                <a:latin typeface="Roboto"/>
              </a:rPr>
              <a:t>in a rare disease population</a:t>
            </a:r>
          </a:p>
          <a:p>
            <a:pPr marL="228588" indent="-228588" defTabSz="914355">
              <a:spcBef>
                <a:spcPts val="1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Roboto"/>
              </a:rPr>
              <a:t>Need to link </a:t>
            </a:r>
            <a:r>
              <a:rPr lang="en-US" sz="900" b="1">
                <a:solidFill>
                  <a:srgbClr val="304D6D"/>
                </a:solidFill>
                <a:latin typeface="Roboto"/>
              </a:rPr>
              <a:t>patient data across independent trials and real-world registries </a:t>
            </a:r>
            <a:r>
              <a:rPr lang="en-US" sz="900">
                <a:solidFill>
                  <a:srgbClr val="000000"/>
                </a:solidFill>
                <a:latin typeface="Roboto"/>
              </a:rPr>
              <a:t>without compromising privacy</a:t>
            </a:r>
          </a:p>
          <a:p>
            <a:pPr marL="228588" indent="-228588" defTabSz="914355">
              <a:spcBef>
                <a:spcPts val="1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Roboto"/>
              </a:rPr>
              <a:t>Key challenges: </a:t>
            </a:r>
            <a:r>
              <a:rPr lang="en-US" sz="900" b="1">
                <a:solidFill>
                  <a:srgbClr val="304D6D"/>
                </a:solidFill>
                <a:latin typeface="Roboto"/>
              </a:rPr>
              <a:t>duplicate enrollment, inconsistent patient identifiers, </a:t>
            </a:r>
            <a:r>
              <a:rPr lang="en-US" sz="900">
                <a:solidFill>
                  <a:srgbClr val="000000"/>
                </a:solidFill>
                <a:latin typeface="Roboto"/>
              </a:rPr>
              <a:t>and fragmented data sources</a:t>
            </a:r>
          </a:p>
          <a:p>
            <a:pPr marL="228588" indent="-228588" defTabSz="914355">
              <a:spcBef>
                <a:spcPts val="1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Roboto"/>
              </a:rPr>
              <a:t>Registry required </a:t>
            </a:r>
            <a:r>
              <a:rPr lang="en-US" sz="900" b="1">
                <a:solidFill>
                  <a:srgbClr val="304D6D"/>
                </a:solidFill>
                <a:latin typeface="Roboto"/>
              </a:rPr>
              <a:t>a secure, standardized solution to harmonize data </a:t>
            </a:r>
            <a:r>
              <a:rPr lang="en-US" sz="900">
                <a:solidFill>
                  <a:srgbClr val="000000"/>
                </a:solidFill>
                <a:latin typeface="Roboto"/>
              </a:rPr>
              <a:t>while complying with global data protection laws</a:t>
            </a:r>
          </a:p>
          <a:p>
            <a:pPr marL="228588" indent="-228588" defTabSz="914355">
              <a:spcBef>
                <a:spcPts val="1000"/>
              </a:spcBef>
              <a:defRPr/>
            </a:pPr>
            <a:r>
              <a:rPr lang="en-US" sz="900">
                <a:solidFill>
                  <a:srgbClr val="000000"/>
                </a:solidFill>
                <a:latin typeface="Roboto"/>
              </a:rPr>
              <a:t>Ensuring data in</a:t>
            </a:r>
            <a:r>
              <a:rPr lang="en-US" sz="900" b="1">
                <a:solidFill>
                  <a:srgbClr val="304D6D"/>
                </a:solidFill>
                <a:latin typeface="Roboto"/>
              </a:rPr>
              <a:t>tegrity and longitudinal tracking across studies </a:t>
            </a:r>
            <a:r>
              <a:rPr lang="en-US" sz="900">
                <a:solidFill>
                  <a:srgbClr val="000000"/>
                </a:solidFill>
                <a:latin typeface="Roboto"/>
              </a:rPr>
              <a:t>was essential for regulatory-grade evidence</a:t>
            </a:r>
          </a:p>
          <a:p>
            <a:pPr marL="228588" indent="-228588" defTabSz="914355">
              <a:spcBef>
                <a:spcPts val="1000"/>
              </a:spcBef>
              <a:defRPr/>
            </a:pPr>
            <a:endParaRPr lang="en-US" sz="9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B3BFDD-F394-366A-1C2F-56AEF87D70A8}"/>
              </a:ext>
            </a:extLst>
          </p:cNvPr>
          <p:cNvSpPr txBox="1">
            <a:spLocks/>
          </p:cNvSpPr>
          <p:nvPr/>
        </p:nvSpPr>
        <p:spPr>
          <a:xfrm>
            <a:off x="741621" y="1845928"/>
            <a:ext cx="2808488" cy="392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68580" tIns="34290" rIns="68580" bIns="34290" rtlCol="0" anchor="ctr" anchorCtr="0">
            <a:normAutofit/>
          </a:bodyPr>
          <a:lstStyle>
            <a:lvl1pPr marL="304788" indent="-304788" algn="l" defTabSz="1219154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36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43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20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09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67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52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28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05" indent="-304788" algn="l" defTabSz="121915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21">
              <a:spcBef>
                <a:spcPts val="1000"/>
              </a:spcBef>
              <a:buNone/>
              <a:defRPr/>
            </a:pPr>
            <a:r>
              <a:rPr lang="en-US" sz="1650" b="1">
                <a:solidFill>
                  <a:srgbClr val="FFFFFF"/>
                </a:solidFill>
                <a:latin typeface="Roboto"/>
              </a:rPr>
              <a:t>Project Context</a:t>
            </a:r>
            <a:endParaRPr lang="en-US" sz="165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468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5AEA-A048-5544-9EAB-C51F2652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8" y="44042"/>
            <a:ext cx="8164169" cy="993775"/>
          </a:xfrm>
        </p:spPr>
        <p:txBody>
          <a:bodyPr>
            <a:normAutofit/>
          </a:bodyPr>
          <a:lstStyle/>
          <a:p>
            <a:r>
              <a:rPr lang="en-US" sz="2900" dirty="0"/>
              <a:t>Timeline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B352AB-EB5A-EE4F-931D-5C9CDB9F6709}"/>
              </a:ext>
            </a:extLst>
          </p:cNvPr>
          <p:cNvSpPr/>
          <p:nvPr/>
        </p:nvSpPr>
        <p:spPr>
          <a:xfrm>
            <a:off x="636627" y="2559790"/>
            <a:ext cx="8039543" cy="82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en-US" sz="1050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Shape 5139">
            <a:extLst>
              <a:ext uri="{FF2B5EF4-FFF2-40B4-BE49-F238E27FC236}">
                <a16:creationId xmlns:a16="http://schemas.microsoft.com/office/drawing/2014/main" id="{A926A456-8031-C807-2A89-16C8E08C71A7}"/>
              </a:ext>
            </a:extLst>
          </p:cNvPr>
          <p:cNvSpPr/>
          <p:nvPr/>
        </p:nvSpPr>
        <p:spPr>
          <a:xfrm>
            <a:off x="2639818" y="3266005"/>
            <a:ext cx="482897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ctr" defTabSz="514313">
              <a:defRPr/>
            </a:pPr>
            <a:r>
              <a:rPr lang="en-US" sz="1200" b="1" kern="1200" dirty="0">
                <a:solidFill>
                  <a:srgbClr val="295570"/>
                </a:solidFill>
                <a:latin typeface="Roboto"/>
                <a:ea typeface="+mn-ea"/>
                <a:cs typeface="+mn-cs"/>
              </a:rPr>
              <a:t>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5BD6FE-128B-8523-16DF-91A63B247FC0}"/>
              </a:ext>
            </a:extLst>
          </p:cNvPr>
          <p:cNvSpPr/>
          <p:nvPr/>
        </p:nvSpPr>
        <p:spPr>
          <a:xfrm>
            <a:off x="2240475" y="3569138"/>
            <a:ext cx="1873030" cy="412036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 kern="1200" dirty="0">
                <a:solidFill>
                  <a:srgbClr val="1A1A1A"/>
                </a:solidFill>
                <a:latin typeface="Roboto"/>
                <a:ea typeface="+mn-ea"/>
                <a:cs typeface="+mn-cs"/>
              </a:rPr>
              <a:t>The </a:t>
            </a:r>
            <a:r>
              <a:rPr lang="en-US" sz="900" b="1" kern="1200" dirty="0">
                <a:solidFill>
                  <a:srgbClr val="295570"/>
                </a:solidFill>
                <a:latin typeface="Roboto"/>
                <a:ea typeface="+mn-ea"/>
                <a:cs typeface="+mn-cs"/>
              </a:rPr>
              <a:t>CDLK5 Registry </a:t>
            </a:r>
            <a:r>
              <a:rPr lang="en-US" sz="900" kern="1200" dirty="0">
                <a:solidFill>
                  <a:srgbClr val="1A1A1A"/>
                </a:solidFill>
                <a:latin typeface="Roboto"/>
                <a:ea typeface="+mn-ea"/>
                <a:cs typeface="+mn-cs"/>
              </a:rPr>
              <a:t>is launched, powered by Pulse’s platform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ABE2C08-2791-F445-6A12-B8865172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6" y="1297208"/>
            <a:ext cx="1030673" cy="552555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3305D35E-0598-FB35-68AA-52E3DD29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49" y="1357183"/>
            <a:ext cx="1223168" cy="4092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30C6E5-7EB1-936F-CA6A-A20DB33AB5EE}"/>
              </a:ext>
            </a:extLst>
          </p:cNvPr>
          <p:cNvSpPr txBox="1"/>
          <p:nvPr/>
        </p:nvSpPr>
        <p:spPr>
          <a:xfrm>
            <a:off x="93398" y="1772817"/>
            <a:ext cx="1458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5"/>
            <a:r>
              <a:rPr lang="en-US" sz="900" kern="1200" dirty="0">
                <a:solidFill>
                  <a:srgbClr val="1A1A1A"/>
                </a:solidFill>
                <a:latin typeface="Roboto"/>
                <a:ea typeface="+mn-ea"/>
                <a:cs typeface="+mn-cs"/>
              </a:rPr>
              <a:t>Collaboration formed with the </a:t>
            </a:r>
            <a:r>
              <a:rPr lang="en-US" sz="900" kern="1200" dirty="0" err="1">
                <a:solidFill>
                  <a:srgbClr val="1A1A1A"/>
                </a:solidFill>
                <a:latin typeface="Roboto"/>
                <a:ea typeface="+mn-ea"/>
                <a:cs typeface="+mn-cs"/>
              </a:rPr>
              <a:t>LouLou</a:t>
            </a:r>
            <a:r>
              <a:rPr lang="en-US" sz="900" kern="1200" dirty="0">
                <a:solidFill>
                  <a:srgbClr val="1A1A1A"/>
                </a:solidFill>
                <a:latin typeface="Roboto"/>
                <a:ea typeface="+mn-ea"/>
                <a:cs typeface="+mn-cs"/>
              </a:rPr>
              <a:t> Foundation and Orphan Disease Center (UPenn)</a:t>
            </a:r>
            <a:endParaRPr lang="en-US" sz="900" kern="1200" dirty="0">
              <a:solidFill>
                <a:srgbClr val="304D6D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13" name="Shape 5139">
            <a:extLst>
              <a:ext uri="{FF2B5EF4-FFF2-40B4-BE49-F238E27FC236}">
                <a16:creationId xmlns:a16="http://schemas.microsoft.com/office/drawing/2014/main" id="{9E53C194-8E24-16C4-C9E4-800BF41ED4EF}"/>
              </a:ext>
            </a:extLst>
          </p:cNvPr>
          <p:cNvSpPr/>
          <p:nvPr/>
        </p:nvSpPr>
        <p:spPr>
          <a:xfrm>
            <a:off x="581319" y="2406161"/>
            <a:ext cx="482897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ctr" defTabSz="514313">
              <a:defRPr/>
            </a:pPr>
            <a:r>
              <a:rPr lang="en-US" sz="1200" b="1" kern="1200" dirty="0">
                <a:solidFill>
                  <a:srgbClr val="295570"/>
                </a:solidFill>
                <a:latin typeface="Roboto"/>
                <a:ea typeface="+mn-ea"/>
                <a:cs typeface="+mn-cs"/>
              </a:rPr>
              <a:t>2016</a:t>
            </a:r>
          </a:p>
        </p:txBody>
      </p:sp>
      <p:sp>
        <p:nvSpPr>
          <p:cNvPr id="14" name="Shape 5139">
            <a:extLst>
              <a:ext uri="{FF2B5EF4-FFF2-40B4-BE49-F238E27FC236}">
                <a16:creationId xmlns:a16="http://schemas.microsoft.com/office/drawing/2014/main" id="{C2F5314B-B1C6-F635-9D83-D2D412BA896E}"/>
              </a:ext>
            </a:extLst>
          </p:cNvPr>
          <p:cNvSpPr/>
          <p:nvPr/>
        </p:nvSpPr>
        <p:spPr>
          <a:xfrm>
            <a:off x="3841566" y="2394811"/>
            <a:ext cx="482897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ctr" defTabSz="514313">
              <a:defRPr/>
            </a:pPr>
            <a:r>
              <a:rPr lang="en-US" sz="1200" b="1" kern="1200" dirty="0">
                <a:solidFill>
                  <a:srgbClr val="295570"/>
                </a:solidFill>
                <a:latin typeface="Roboto"/>
                <a:ea typeface="+mn-ea"/>
                <a:cs typeface="+mn-cs"/>
              </a:rPr>
              <a:t>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D02150-BDD4-3AF4-7212-61E6A9CDCCF5}"/>
              </a:ext>
            </a:extLst>
          </p:cNvPr>
          <p:cNvSpPr/>
          <p:nvPr/>
        </p:nvSpPr>
        <p:spPr>
          <a:xfrm>
            <a:off x="3089227" y="1772509"/>
            <a:ext cx="1987574" cy="578235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 kern="1200" dirty="0">
                <a:solidFill>
                  <a:srgbClr val="1A1A1A"/>
                </a:solidFill>
                <a:latin typeface="Roboto"/>
                <a:ea typeface="+mn-ea"/>
                <a:cs typeface="+mn-cs"/>
              </a:rPr>
              <a:t>Pre-competitive pharma consortium established to initiate an endpoint-enabling study: CANDID</a:t>
            </a:r>
          </a:p>
        </p:txBody>
      </p:sp>
      <p:sp>
        <p:nvSpPr>
          <p:cNvPr id="16" name="Shape 5139">
            <a:extLst>
              <a:ext uri="{FF2B5EF4-FFF2-40B4-BE49-F238E27FC236}">
                <a16:creationId xmlns:a16="http://schemas.microsoft.com/office/drawing/2014/main" id="{071F92A9-CCCE-828E-8270-BC550AB31246}"/>
              </a:ext>
            </a:extLst>
          </p:cNvPr>
          <p:cNvSpPr/>
          <p:nvPr/>
        </p:nvSpPr>
        <p:spPr>
          <a:xfrm>
            <a:off x="5659693" y="3272914"/>
            <a:ext cx="482897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ctr" defTabSz="514313">
              <a:defRPr/>
            </a:pPr>
            <a:r>
              <a:rPr lang="en-US" sz="1200" b="1" kern="1200" dirty="0">
                <a:solidFill>
                  <a:srgbClr val="295570"/>
                </a:solidFill>
                <a:latin typeface="Roboto"/>
                <a:ea typeface="+mn-ea"/>
                <a:cs typeface="+mn-cs"/>
              </a:rPr>
              <a:t>2022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FA4C4E-C40A-5A92-C453-71C70292E434}"/>
              </a:ext>
            </a:extLst>
          </p:cNvPr>
          <p:cNvSpPr/>
          <p:nvPr/>
        </p:nvSpPr>
        <p:spPr>
          <a:xfrm>
            <a:off x="5030500" y="3573373"/>
            <a:ext cx="1664276" cy="578235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 kern="1200" dirty="0">
                <a:solidFill>
                  <a:srgbClr val="1A1A1A"/>
                </a:solidFill>
                <a:latin typeface="Roboto"/>
                <a:ea typeface="+mn-ea"/>
                <a:cs typeface="+mn-cs"/>
              </a:rPr>
              <a:t>Pulse GUID implemented to link CDKL5 Registry and CANDID Study data</a:t>
            </a:r>
          </a:p>
        </p:txBody>
      </p:sp>
      <p:sp>
        <p:nvSpPr>
          <p:cNvPr id="18" name="Shape 5139">
            <a:extLst>
              <a:ext uri="{FF2B5EF4-FFF2-40B4-BE49-F238E27FC236}">
                <a16:creationId xmlns:a16="http://schemas.microsoft.com/office/drawing/2014/main" id="{0B5DE3C6-9F9E-C92B-8F68-00DD591937E9}"/>
              </a:ext>
            </a:extLst>
          </p:cNvPr>
          <p:cNvSpPr/>
          <p:nvPr/>
        </p:nvSpPr>
        <p:spPr>
          <a:xfrm>
            <a:off x="7220149" y="2403347"/>
            <a:ext cx="698450" cy="236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1435" tIns="25717" rIns="51435" bIns="25717" numCol="1" anchor="t">
            <a:spAutoFit/>
          </a:bodyPr>
          <a:lstStyle/>
          <a:p>
            <a:pPr algn="ctr" defTabSz="514313">
              <a:defRPr/>
            </a:pPr>
            <a:r>
              <a:rPr lang="en-US" sz="1200" b="1" kern="1200" dirty="0">
                <a:solidFill>
                  <a:srgbClr val="295570"/>
                </a:solidFill>
                <a:latin typeface="Roboto"/>
                <a:ea typeface="+mn-ea"/>
                <a:cs typeface="+mn-cs"/>
              </a:rPr>
              <a:t>2024-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A4EB35-E2D8-406D-2651-AD7A82ED8779}"/>
              </a:ext>
            </a:extLst>
          </p:cNvPr>
          <p:cNvSpPr/>
          <p:nvPr/>
        </p:nvSpPr>
        <p:spPr>
          <a:xfrm>
            <a:off x="6694776" y="1773931"/>
            <a:ext cx="1749199" cy="578235"/>
          </a:xfrm>
          <a:prstGeom prst="rect">
            <a:avLst/>
          </a:prstGeom>
        </p:spPr>
        <p:txBody>
          <a:bodyPr wrap="square" lIns="51435" rIns="51435">
            <a:spAutoFit/>
          </a:bodyPr>
          <a:lstStyle/>
          <a:p>
            <a:pPr defTabSz="685749">
              <a:lnSpc>
                <a:spcPct val="120000"/>
              </a:lnSpc>
              <a:defRPr/>
            </a:pPr>
            <a:r>
              <a:rPr lang="en-US" sz="900" kern="1200" dirty="0">
                <a:solidFill>
                  <a:srgbClr val="1A1A1A"/>
                </a:solidFill>
                <a:latin typeface="Roboto"/>
                <a:ea typeface="+mn-ea"/>
                <a:cs typeface="+mn-cs"/>
              </a:rPr>
              <a:t>Registry infrastructure and GUID leveraged to support additional observational studies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FBF4C35-51D5-94AF-4473-F31BC0CA1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38518" r="15785" b="33122"/>
          <a:stretch/>
        </p:blipFill>
        <p:spPr>
          <a:xfrm>
            <a:off x="2268157" y="4022069"/>
            <a:ext cx="1167806" cy="451581"/>
          </a:xfrm>
          <a:prstGeom prst="rect">
            <a:avLst/>
          </a:prstGeom>
          <a:ln w="57150">
            <a:noFill/>
          </a:ln>
        </p:spPr>
      </p:pic>
      <p:pic>
        <p:nvPicPr>
          <p:cNvPr id="1026" name="Picture 2" descr="MAIN LESSONS FROM THE 2021 CDKL5 FORUM — DRACAENA">
            <a:extLst>
              <a:ext uri="{FF2B5EF4-FFF2-40B4-BE49-F238E27FC236}">
                <a16:creationId xmlns:a16="http://schemas.microsoft.com/office/drawing/2014/main" id="{23723E6C-2C08-312C-C861-B30583BD2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34890"/>
          <a:stretch/>
        </p:blipFill>
        <p:spPr bwMode="auto">
          <a:xfrm>
            <a:off x="2852059" y="852314"/>
            <a:ext cx="2298620" cy="9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446E0C-A279-B70E-D86E-AA00291F75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43" r="20622" b="44297"/>
          <a:stretch/>
        </p:blipFill>
        <p:spPr>
          <a:xfrm>
            <a:off x="6608319" y="3623895"/>
            <a:ext cx="2067850" cy="11012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624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F2BD8-FCE5-DE4B-B207-7792B3CD5E5A}"/>
              </a:ext>
            </a:extLst>
          </p:cNvPr>
          <p:cNvSpPr txBox="1"/>
          <p:nvPr/>
        </p:nvSpPr>
        <p:spPr>
          <a:xfrm>
            <a:off x="575841" y="1288608"/>
            <a:ext cx="1784879" cy="400110"/>
          </a:xfrm>
          <a:prstGeom prst="rect">
            <a:avLst/>
          </a:prstGeom>
          <a:solidFill>
            <a:srgbClr val="F6AE2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715">
              <a:defRPr/>
            </a:pPr>
            <a:r>
              <a:rPr lang="en-US" sz="2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98A89-38C2-C944-8B07-29E2E9EEDC69}"/>
              </a:ext>
            </a:extLst>
          </p:cNvPr>
          <p:cNvSpPr/>
          <p:nvPr/>
        </p:nvSpPr>
        <p:spPr>
          <a:xfrm>
            <a:off x="588120" y="1748624"/>
            <a:ext cx="1784879" cy="27402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732">
              <a:lnSpc>
                <a:spcPct val="120000"/>
              </a:lnSpc>
              <a:defRPr/>
            </a:pP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significant gap in the assessment of patient treatment and outcomes because of the lack of systematically captured, reported or analyzed </a:t>
            </a:r>
            <a:r>
              <a:rPr lang="en-US" sz="800" b="1" dirty="0">
                <a:solidFill>
                  <a:srgbClr val="29557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Natural History of Disease.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b="1" dirty="0">
              <a:solidFill>
                <a:srgbClr val="29557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endParaRPr lang="en-US" sz="800" b="1" dirty="0">
              <a:solidFill>
                <a:srgbClr val="29557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endParaRPr lang="en-US" sz="800" b="1" dirty="0">
              <a:solidFill>
                <a:srgbClr val="29557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endParaRPr lang="en-US" sz="800" b="1" dirty="0">
              <a:solidFill>
                <a:srgbClr val="29557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r>
              <a:rPr lang="en-US" sz="800" b="1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Physicians lacked insights </a:t>
            </a: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on:</a:t>
            </a:r>
          </a:p>
          <a:p>
            <a:pPr marL="171430" indent="-171430" defTabSz="685732">
              <a:lnSpc>
                <a:spcPct val="120000"/>
              </a:lnSpc>
              <a:buClr>
                <a:srgbClr val="295570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29557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Survivorship </a:t>
            </a:r>
          </a:p>
          <a:p>
            <a:pPr marL="171430" indent="-171430" defTabSz="685732">
              <a:lnSpc>
                <a:spcPct val="120000"/>
              </a:lnSpc>
              <a:buClr>
                <a:srgbClr val="295570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29557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Quality of life (patient and caregiver)</a:t>
            </a:r>
          </a:p>
          <a:p>
            <a:pPr marL="171430" indent="-171430" defTabSz="685732">
              <a:lnSpc>
                <a:spcPct val="120000"/>
              </a:lnSpc>
              <a:buClr>
                <a:srgbClr val="295570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29557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Lifetime cost of treatment </a:t>
            </a:r>
          </a:p>
          <a:p>
            <a:pPr marL="171430" indent="-171430" defTabSz="685732">
              <a:lnSpc>
                <a:spcPct val="120000"/>
              </a:lnSpc>
              <a:buClr>
                <a:srgbClr val="295570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29557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impact of treatment </a:t>
            </a:r>
          </a:p>
          <a:p>
            <a:pPr marL="171430" indent="-171430" defTabSz="685732">
              <a:lnSpc>
                <a:spcPct val="120000"/>
              </a:lnSpc>
              <a:buClr>
                <a:srgbClr val="295570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Disease progression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5F473-F225-AD45-927E-110C737F694D}"/>
              </a:ext>
            </a:extLst>
          </p:cNvPr>
          <p:cNvSpPr txBox="1"/>
          <p:nvPr/>
        </p:nvSpPr>
        <p:spPr>
          <a:xfrm>
            <a:off x="575841" y="2783926"/>
            <a:ext cx="1784879" cy="400110"/>
          </a:xfrm>
          <a:prstGeom prst="rect">
            <a:avLst/>
          </a:prstGeom>
          <a:solidFill>
            <a:srgbClr val="F6AE2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715">
              <a:defRPr/>
            </a:pPr>
            <a:r>
              <a:rPr lang="en-US" sz="2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FB701-ACB8-7B41-8491-E592344F5DA5}"/>
              </a:ext>
            </a:extLst>
          </p:cNvPr>
          <p:cNvSpPr/>
          <p:nvPr/>
        </p:nvSpPr>
        <p:spPr>
          <a:xfrm>
            <a:off x="5063757" y="1809006"/>
            <a:ext cx="1784879" cy="22970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732">
              <a:lnSpc>
                <a:spcPct val="120000"/>
              </a:lnSpc>
              <a:defRPr/>
            </a:pP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Capturing Natural History of Disease data has led to </a:t>
            </a:r>
            <a:r>
              <a:rPr lang="en-US" sz="800" b="1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deeper understanding</a:t>
            </a: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of: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Implications and impact of genotyping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Quality of life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of reduced time-to-diagnosis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Guidance for symptom management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Patient and caregiver preferences 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Implications for large patient cohorts and population health 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0D6D0-4CAF-5942-B8CD-631C517BED22}"/>
              </a:ext>
            </a:extLst>
          </p:cNvPr>
          <p:cNvSpPr txBox="1"/>
          <p:nvPr/>
        </p:nvSpPr>
        <p:spPr>
          <a:xfrm>
            <a:off x="2731805" y="1301627"/>
            <a:ext cx="1960867" cy="400110"/>
          </a:xfrm>
          <a:prstGeom prst="rect">
            <a:avLst/>
          </a:prstGeom>
          <a:solidFill>
            <a:srgbClr val="F6AE2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715">
              <a:defRPr/>
            </a:pPr>
            <a:r>
              <a:rPr lang="en-US" sz="2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492FC-3257-DD49-B849-A5AC5B7539AB}"/>
              </a:ext>
            </a:extLst>
          </p:cNvPr>
          <p:cNvSpPr/>
          <p:nvPr/>
        </p:nvSpPr>
        <p:spPr>
          <a:xfrm>
            <a:off x="2751259" y="1809004"/>
            <a:ext cx="1784879" cy="2444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732">
              <a:lnSpc>
                <a:spcPct val="120000"/>
              </a:lnSpc>
              <a:defRPr/>
            </a:pP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US" sz="800" b="1" dirty="0">
                <a:solidFill>
                  <a:srgbClr val="29557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CDKL5 Registry </a:t>
            </a: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collects information from family/caregivers that links to clinical data. 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Families are fully consented to learn about opportunities for CDKL5 clinical studies. 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Pulse Infoframe provides a secure, data privacy-compliant, centralized evidence generation platform which meets regulatory requirements for clinical data.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1655C-9CD6-DA48-8B35-247765F2B6CF}"/>
              </a:ext>
            </a:extLst>
          </p:cNvPr>
          <p:cNvSpPr txBox="1"/>
          <p:nvPr/>
        </p:nvSpPr>
        <p:spPr>
          <a:xfrm>
            <a:off x="5063757" y="1301627"/>
            <a:ext cx="3587809" cy="400110"/>
          </a:xfrm>
          <a:prstGeom prst="rect">
            <a:avLst/>
          </a:prstGeom>
          <a:solidFill>
            <a:srgbClr val="29557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715">
              <a:defRPr/>
            </a:pPr>
            <a:r>
              <a:rPr lang="en-US" sz="2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6B39A-4C68-6546-B8C6-7EECBABAFFB5}"/>
              </a:ext>
            </a:extLst>
          </p:cNvPr>
          <p:cNvSpPr/>
          <p:nvPr/>
        </p:nvSpPr>
        <p:spPr>
          <a:xfrm>
            <a:off x="6857661" y="1809004"/>
            <a:ext cx="1866877" cy="25925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732">
              <a:lnSpc>
                <a:spcPct val="120000"/>
              </a:lnSpc>
              <a:defRPr/>
            </a:pP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Incredible </a:t>
            </a:r>
            <a:r>
              <a:rPr lang="en-US" sz="800" b="1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value for industry, physicians, payers, and most importantly patients </a:t>
            </a:r>
            <a:r>
              <a:rPr lang="en-US" sz="800" dirty="0">
                <a:solidFill>
                  <a:srgbClr val="1A1A1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 been unlocked, including:: 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Greater number of companies being involved in drug development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Endpoint-enabling study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 MOU was established by Pulse to link data between the CDKL5 ODC registry and the IFCR funded Australian work </a:t>
            </a:r>
          </a:p>
          <a:p>
            <a:pPr marL="171430" indent="-171430" defTabSz="685732">
              <a:lnSpc>
                <a:spcPct val="120000"/>
              </a:lnSpc>
              <a:buClr>
                <a:srgbClr val="304D6D"/>
              </a:buClr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304D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next ? Additional studies and forming a central repository for CDKL5 data</a:t>
            </a:r>
          </a:p>
          <a:p>
            <a:pPr defTabSz="685732">
              <a:lnSpc>
                <a:spcPct val="120000"/>
              </a:lnSpc>
              <a:defRPr/>
            </a:pPr>
            <a:endParaRPr lang="en-US" sz="800" dirty="0">
              <a:solidFill>
                <a:srgbClr val="1A1A1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2E2B258-3546-854E-B721-371D0AAF4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38518" r="15785" b="33122"/>
          <a:stretch/>
        </p:blipFill>
        <p:spPr>
          <a:xfrm>
            <a:off x="7298722" y="125434"/>
            <a:ext cx="1542614" cy="596516"/>
          </a:xfrm>
          <a:prstGeom prst="rect">
            <a:avLst/>
          </a:prstGeom>
          <a:ln w="57150">
            <a:noFill/>
          </a:ln>
        </p:spPr>
      </p:pic>
      <p:sp>
        <p:nvSpPr>
          <p:cNvPr id="2" name="Shape 179">
            <a:extLst>
              <a:ext uri="{FF2B5EF4-FFF2-40B4-BE49-F238E27FC236}">
                <a16:creationId xmlns:a16="http://schemas.microsoft.com/office/drawing/2014/main" id="{CFD20065-43A4-7909-B847-F2A052ABECC6}"/>
              </a:ext>
            </a:extLst>
          </p:cNvPr>
          <p:cNvSpPr txBox="1">
            <a:spLocks/>
          </p:cNvSpPr>
          <p:nvPr/>
        </p:nvSpPr>
        <p:spPr>
          <a:xfrm>
            <a:off x="447394" y="26746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600"/>
              <a:buFont typeface="Raleway"/>
              <a:buNone/>
              <a:defRPr sz="3467" b="1" i="0" u="none" strike="noStrike" cap="non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685749">
              <a:defRPr/>
            </a:pPr>
            <a:r>
              <a:rPr lang="en-US" sz="2900" dirty="0">
                <a:solidFill>
                  <a:srgbClr val="304D6D"/>
                </a:solidFill>
                <a:latin typeface="Arial"/>
              </a:rPr>
              <a:t>CDKL5 Global</a:t>
            </a:r>
            <a:r>
              <a:rPr lang="en-US" sz="29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900" dirty="0">
                <a:solidFill>
                  <a:srgbClr val="304D6D"/>
                </a:solidFill>
                <a:latin typeface="Arial"/>
              </a:rPr>
              <a:t>Registry</a:t>
            </a:r>
          </a:p>
        </p:txBody>
      </p:sp>
      <p:sp>
        <p:nvSpPr>
          <p:cNvPr id="3" name="Shape 179">
            <a:extLst>
              <a:ext uri="{FF2B5EF4-FFF2-40B4-BE49-F238E27FC236}">
                <a16:creationId xmlns:a16="http://schemas.microsoft.com/office/drawing/2014/main" id="{05AE056F-D9F8-F5B3-4409-358D7A8F7C01}"/>
              </a:ext>
            </a:extLst>
          </p:cNvPr>
          <p:cNvSpPr txBox="1">
            <a:spLocks/>
          </p:cNvSpPr>
          <p:nvPr/>
        </p:nvSpPr>
        <p:spPr>
          <a:xfrm>
            <a:off x="462487" y="547289"/>
            <a:ext cx="3767639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600"/>
              <a:buFont typeface="Raleway"/>
              <a:buNone/>
              <a:defRPr sz="3467" b="1" i="0" u="none" strike="noStrike" cap="non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685749">
              <a:defRPr/>
            </a:pPr>
            <a:r>
              <a:rPr lang="en-US" sz="1350" dirty="0">
                <a:solidFill>
                  <a:srgbClr val="F6AE2D"/>
                </a:solidFill>
                <a:latin typeface="Arial"/>
              </a:rPr>
              <a:t>Goals, Impact, and Vision</a:t>
            </a:r>
          </a:p>
        </p:txBody>
      </p:sp>
    </p:spTree>
    <p:extLst>
      <p:ext uri="{BB962C8B-B14F-4D97-AF65-F5344CB8AC3E}">
        <p14:creationId xmlns:p14="http://schemas.microsoft.com/office/powerpoint/2010/main" val="380051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285A-2E12-B6FF-F53A-4EB6F0AD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040"/>
            <a:ext cx="7886700" cy="993775"/>
          </a:xfrm>
        </p:spPr>
        <p:txBody>
          <a:bodyPr>
            <a:normAutofit/>
          </a:bodyPr>
          <a:lstStyle/>
          <a:p>
            <a:r>
              <a:rPr lang="en-US" sz="2800" dirty="0"/>
              <a:t>Global Collaboration and Voice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871C2-774F-5EF2-5797-1B4E30ABD0D6}"/>
              </a:ext>
            </a:extLst>
          </p:cNvPr>
          <p:cNvSpPr/>
          <p:nvPr/>
        </p:nvSpPr>
        <p:spPr>
          <a:xfrm>
            <a:off x="137653" y="4306529"/>
            <a:ext cx="1848464" cy="727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A0B4F-A2DB-60D4-5F89-EA93CE17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4" y="570272"/>
            <a:ext cx="8070552" cy="44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0300"/>
      </p:ext>
    </p:extLst>
  </p:cSld>
  <p:clrMapOvr>
    <a:masterClrMapping/>
  </p:clrMapOvr>
</p:sld>
</file>

<file path=ppt/theme/theme1.xml><?xml version="1.0" encoding="utf-8"?>
<a:theme xmlns:a="http://schemas.openxmlformats.org/drawingml/2006/main" name="3_Pulse Infoframe">
  <a:themeElements>
    <a:clrScheme name="Custom 1">
      <a:dk1>
        <a:srgbClr val="304D6D"/>
      </a:dk1>
      <a:lt1>
        <a:srgbClr val="FFFFFF"/>
      </a:lt1>
      <a:dk2>
        <a:srgbClr val="424242"/>
      </a:dk2>
      <a:lt2>
        <a:srgbClr val="F6AE2D"/>
      </a:lt2>
      <a:accent1>
        <a:srgbClr val="304D6D"/>
      </a:accent1>
      <a:accent2>
        <a:srgbClr val="F6AE2D"/>
      </a:accent2>
      <a:accent3>
        <a:srgbClr val="545E75"/>
      </a:accent3>
      <a:accent4>
        <a:srgbClr val="6B3B6B"/>
      </a:accent4>
      <a:accent5>
        <a:srgbClr val="82B5E2"/>
      </a:accent5>
      <a:accent6>
        <a:srgbClr val="B4B8AB"/>
      </a:accent6>
      <a:hlink>
        <a:srgbClr val="4D76DF"/>
      </a:hlink>
      <a:folHlink>
        <a:srgbClr val="6B3B6B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304D6D"/>
      </a:dk1>
      <a:lt1>
        <a:srgbClr val="FFFFFF"/>
      </a:lt1>
      <a:dk2>
        <a:srgbClr val="424242"/>
      </a:dk2>
      <a:lt2>
        <a:srgbClr val="F6AE2D"/>
      </a:lt2>
      <a:accent1>
        <a:srgbClr val="304D6D"/>
      </a:accent1>
      <a:accent2>
        <a:srgbClr val="F6AE2D"/>
      </a:accent2>
      <a:accent3>
        <a:srgbClr val="545E75"/>
      </a:accent3>
      <a:accent4>
        <a:srgbClr val="6B3B6B"/>
      </a:accent4>
      <a:accent5>
        <a:srgbClr val="82B5E2"/>
      </a:accent5>
      <a:accent6>
        <a:srgbClr val="B4B8AB"/>
      </a:accent6>
      <a:hlink>
        <a:srgbClr val="4D76DF"/>
      </a:hlink>
      <a:folHlink>
        <a:srgbClr val="6B3B6B"/>
      </a:folHlink>
    </a:clrScheme>
    <a:fontScheme name="Custom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Custom Design">
  <a:themeElements>
    <a:clrScheme name="Custom 1">
      <a:dk1>
        <a:srgbClr val="304D6D"/>
      </a:dk1>
      <a:lt1>
        <a:srgbClr val="FFFFFF"/>
      </a:lt1>
      <a:dk2>
        <a:srgbClr val="424242"/>
      </a:dk2>
      <a:lt2>
        <a:srgbClr val="F6AE2D"/>
      </a:lt2>
      <a:accent1>
        <a:srgbClr val="304D6D"/>
      </a:accent1>
      <a:accent2>
        <a:srgbClr val="F6AE2D"/>
      </a:accent2>
      <a:accent3>
        <a:srgbClr val="545E75"/>
      </a:accent3>
      <a:accent4>
        <a:srgbClr val="6B3B6B"/>
      </a:accent4>
      <a:accent5>
        <a:srgbClr val="82B5E2"/>
      </a:accent5>
      <a:accent6>
        <a:srgbClr val="B4B8AB"/>
      </a:accent6>
      <a:hlink>
        <a:srgbClr val="4D76DF"/>
      </a:hlink>
      <a:folHlink>
        <a:srgbClr val="6B3B6B"/>
      </a:folHlink>
    </a:clrScheme>
    <a:fontScheme name="Custom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rgbClr val="304D6D"/>
      </a:dk1>
      <a:lt1>
        <a:srgbClr val="FFFFFF"/>
      </a:lt1>
      <a:dk2>
        <a:srgbClr val="424242"/>
      </a:dk2>
      <a:lt2>
        <a:srgbClr val="F6AE2D"/>
      </a:lt2>
      <a:accent1>
        <a:srgbClr val="304D6D"/>
      </a:accent1>
      <a:accent2>
        <a:srgbClr val="F6AE2D"/>
      </a:accent2>
      <a:accent3>
        <a:srgbClr val="545E75"/>
      </a:accent3>
      <a:accent4>
        <a:srgbClr val="6B3B6B"/>
      </a:accent4>
      <a:accent5>
        <a:srgbClr val="82B5E2"/>
      </a:accent5>
      <a:accent6>
        <a:srgbClr val="B4B8AB"/>
      </a:accent6>
      <a:hlink>
        <a:srgbClr val="4D76DF"/>
      </a:hlink>
      <a:folHlink>
        <a:srgbClr val="6B3B6B"/>
      </a:folHlink>
    </a:clrScheme>
    <a:fontScheme name="Custom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70642D2E09D49B7EFC0F424855B9B" ma:contentTypeVersion="15" ma:contentTypeDescription="Create a new document." ma:contentTypeScope="" ma:versionID="8085a9f6f4806d57fda4f51658ed33ff">
  <xsd:schema xmlns:xsd="http://www.w3.org/2001/XMLSchema" xmlns:xs="http://www.w3.org/2001/XMLSchema" xmlns:p="http://schemas.microsoft.com/office/2006/metadata/properties" xmlns:ns2="039d5ce1-7633-47bc-8da8-f344b6921326" xmlns:ns3="04a1ab11-a53e-4c22-9bb6-bc4b305f283a" targetNamespace="http://schemas.microsoft.com/office/2006/metadata/properties" ma:root="true" ma:fieldsID="d267fb420cca9b62d7391c19baa72d8d" ns2:_="" ns3:_="">
    <xsd:import namespace="039d5ce1-7633-47bc-8da8-f344b6921326"/>
    <xsd:import namespace="04a1ab11-a53e-4c22-9bb6-bc4b305f28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LengthInSecond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d5ce1-7633-47bc-8da8-f344b6921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fc72410-ecf9-4302-bb01-a774716d02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1ab11-a53e-4c22-9bb6-bc4b305f2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4ae8fb1-59e0-4f0c-9b23-c609c93ced81}" ma:internalName="TaxCatchAll" ma:showField="CatchAllData" ma:web="04a1ab11-a53e-4c22-9bb6-bc4b305f2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9d5ce1-7633-47bc-8da8-f344b6921326">
      <Terms xmlns="http://schemas.microsoft.com/office/infopath/2007/PartnerControls"/>
    </lcf76f155ced4ddcb4097134ff3c332f>
    <TaxCatchAll xmlns="04a1ab11-a53e-4c22-9bb6-bc4b305f283a" xsi:nil="true"/>
    <Notes xmlns="039d5ce1-7633-47bc-8da8-f344b69213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4D09D2-A309-4A8F-9B4E-416348E7C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9d5ce1-7633-47bc-8da8-f344b6921326"/>
    <ds:schemaRef ds:uri="04a1ab11-a53e-4c22-9bb6-bc4b305f28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67A13-A52B-46A6-9480-4253522C412E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4a1ab11-a53e-4c22-9bb6-bc4b305f283a"/>
    <ds:schemaRef ds:uri="http://purl.org/dc/elements/1.1/"/>
    <ds:schemaRef ds:uri="039d5ce1-7633-47bc-8da8-f344b692132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5C4F1F-1C57-4964-88E8-173528A9E9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49628</TotalTime>
  <Words>1668</Words>
  <Application>Microsoft Office PowerPoint</Application>
  <PresentationFormat>On-screen Show (16:9)</PresentationFormat>
  <Paragraphs>150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3_Pulse Infoframe</vt:lpstr>
      <vt:lpstr>Custom Design</vt:lpstr>
      <vt:lpstr>9_Custom Design</vt:lpstr>
      <vt:lpstr>1_Custom Design</vt:lpstr>
      <vt:lpstr>Rare Disease  Case Studies</vt:lpstr>
      <vt:lpstr>Case study:  End-to-End Evidence Generation in Dilated Cardiomyopathy (DCM)</vt:lpstr>
      <vt:lpstr>Case study: ​ Decentralized recruitment methodology</vt:lpstr>
      <vt:lpstr>Case study:  Feasibility process for GM2 gangliosidosis</vt:lpstr>
      <vt:lpstr>PowerPoint Presentation</vt:lpstr>
      <vt:lpstr>Case study: GUID-Enabled Data Linkage</vt:lpstr>
      <vt:lpstr>Timeline</vt:lpstr>
      <vt:lpstr>PowerPoint Presentation</vt:lpstr>
      <vt:lpstr>Global Collaboration and Voice</vt:lpstr>
      <vt:lpstr>Case study:  Patient engagement</vt:lpstr>
      <vt:lpstr>PowerPoint Presentation</vt:lpstr>
      <vt:lpstr>Case study:  A Patient-Centered Approach to Primary Biliary Cholangitis (PBC) Research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iSpecimen Overview Presentation</dc:title>
  <dc:creator>Jill Mullan</dc:creator>
  <cp:lastModifiedBy>Juhi Bhandari</cp:lastModifiedBy>
  <cp:revision>1298</cp:revision>
  <cp:lastPrinted>2019-04-05T13:04:24Z</cp:lastPrinted>
  <dcterms:modified xsi:type="dcterms:W3CDTF">2026-06-01T14:35:13Z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0x01010064970642D2E09D49B7EFC0F424855B9B</vt:lpwstr>
  </property>
  <property fmtid="{D5CDD505-2E9C-101B-9397-08002B2CF9AE}" pid="3" name="MediaServiceImageTags">
    <vt:lpwstr/>
  </property>
</Properties>
</file>